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 id="2147483648" r:id="rId2"/>
    <p:sldMasterId id="2147483660" r:id="rId3"/>
    <p:sldMasterId id="2147483663" r:id="rId4"/>
    <p:sldMasterId id="2147483666" r:id="rId5"/>
  </p:sldMasterIdLst>
  <p:notesMasterIdLst>
    <p:notesMasterId r:id="rId13"/>
  </p:notesMasterIdLst>
  <p:handoutMasterIdLst>
    <p:handoutMasterId r:id="rId14"/>
  </p:handoutMasterIdLst>
  <p:sldIdLst>
    <p:sldId id="269" r:id="rId6"/>
    <p:sldId id="283" r:id="rId7"/>
    <p:sldId id="279" r:id="rId8"/>
    <p:sldId id="287" r:id="rId9"/>
    <p:sldId id="286" r:id="rId10"/>
    <p:sldId id="282" r:id="rId11"/>
    <p:sldId id="28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s1" initials="U" lastIdx="1" clrIdx="0">
    <p:extLst>
      <p:ext uri="{19B8F6BF-5375-455C-9EA6-DF929625EA0E}">
        <p15:presenceInfo xmlns:p15="http://schemas.microsoft.com/office/powerpoint/2012/main" userId="S::office365a@redflashgroup.com::29337bfe-bcdc-4963-a64e-ab88f009bbc4" providerId="AD"/>
      </p:ext>
    </p:extLst>
  </p:cmAuthor>
  <p:cmAuthor id="2" name="Erick Felsey" initials="EF" lastIdx="1" clrIdx="1">
    <p:extLst>
      <p:ext uri="{19B8F6BF-5375-455C-9EA6-DF929625EA0E}">
        <p15:presenceInfo xmlns:p15="http://schemas.microsoft.com/office/powerpoint/2012/main" userId="S::erick@elearningmind.com::92ba58ee-c2fc-42d9-9196-061e6b8251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92745"/>
    <a:srgbClr val="F2F2F2"/>
    <a:srgbClr val="D6DCE5"/>
    <a:srgbClr val="0A1F60"/>
    <a:srgbClr val="2ED0FF"/>
    <a:srgbClr val="6DD6EC"/>
    <a:srgbClr val="BEF7FA"/>
    <a:srgbClr val="A7F1FB"/>
    <a:srgbClr val="A6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31" autoAdjust="0"/>
    <p:restoredTop sz="82490" autoAdjust="0"/>
  </p:normalViewPr>
  <p:slideViewPr>
    <p:cSldViewPr snapToGrid="0" snapToObjects="1">
      <p:cViewPr varScale="1">
        <p:scale>
          <a:sx n="81" d="100"/>
          <a:sy n="81" d="100"/>
        </p:scale>
        <p:origin x="516" y="10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A3537F67-8843-42B4-9051-D6F4A61DD2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01E3B5AC-6035-4FCB-ACBF-BFFD34ED4E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80AEA4-3F19-4F42-91AE-A93231ABB6AE}" type="datetimeFigureOut">
              <a:rPr lang="en-US" smtClean="0"/>
              <a:t>6/2/2021</a:t>
            </a:fld>
            <a:endParaRPr lang="en-US"/>
          </a:p>
        </p:txBody>
      </p:sp>
      <p:sp>
        <p:nvSpPr>
          <p:cNvPr id="4" name="Footer Placeholder 3">
            <a:extLst>
              <a:ext uri="{FF2B5EF4-FFF2-40B4-BE49-F238E27FC236}">
                <a16:creationId xmlns="" xmlns:a16="http://schemas.microsoft.com/office/drawing/2014/main" id="{51A6D496-F68B-4433-9AEF-E7D73F3FD8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AE48BF13-2098-43A7-AF3D-88038BED5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12071-85AE-4634-ADF4-671944ADD3DC}" type="slidenum">
              <a:rPr lang="en-US" smtClean="0"/>
              <a:t>‹#›</a:t>
            </a:fld>
            <a:endParaRPr lang="en-US"/>
          </a:p>
        </p:txBody>
      </p:sp>
    </p:spTree>
    <p:extLst>
      <p:ext uri="{BB962C8B-B14F-4D97-AF65-F5344CB8AC3E}">
        <p14:creationId xmlns:p14="http://schemas.microsoft.com/office/powerpoint/2010/main" val="31756621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964895-6A18-451E-B7CB-0F11BB972913}" type="datetimeFigureOut">
              <a:rPr lang="en-US" smtClean="0"/>
              <a:t>6/2/2021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BFD32-2F24-4FA9-B7DE-53D903241EC3}" type="slidenum">
              <a:rPr lang="en-US" smtClean="0"/>
              <a:t>‹#›</a:t>
            </a:fld>
            <a:endParaRPr lang="en-US"/>
          </a:p>
        </p:txBody>
      </p:sp>
    </p:spTree>
    <p:extLst>
      <p:ext uri="{BB962C8B-B14F-4D97-AF65-F5344CB8AC3E}">
        <p14:creationId xmlns:p14="http://schemas.microsoft.com/office/powerpoint/2010/main" val="280680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Couple seconds: mention names of organization and primary </a:t>
            </a:r>
            <a:r>
              <a:rPr lang="en-US" dirty="0" smtClean="0"/>
              <a:t>contacts</a:t>
            </a:r>
          </a:p>
          <a:p>
            <a:endParaRPr lang="en-US" dirty="0" smtClean="0"/>
          </a:p>
          <a:p>
            <a:r>
              <a:rPr lang="en-US" dirty="0" smtClean="0"/>
              <a:t>Aaron Williams</a:t>
            </a:r>
          </a:p>
          <a:p>
            <a:r>
              <a:rPr lang="en-US" dirty="0" smtClean="0"/>
              <a:t>Spencer Berg</a:t>
            </a:r>
            <a:endParaRPr lang="en-US" dirty="0"/>
          </a:p>
        </p:txBody>
      </p:sp>
      <p:sp>
        <p:nvSpPr>
          <p:cNvPr id="4" name="Slide Number Placeholder 3"/>
          <p:cNvSpPr>
            <a:spLocks noGrp="1"/>
          </p:cNvSpPr>
          <p:nvPr>
            <p:ph type="sldNum" sz="quarter" idx="5"/>
          </p:nvPr>
        </p:nvSpPr>
        <p:spPr/>
        <p:txBody>
          <a:bodyPr/>
          <a:lstStyle/>
          <a:p>
            <a:fld id="{A31BFD32-2F24-4FA9-B7DE-53D903241EC3}" type="slidenum">
              <a:rPr lang="en-US" smtClean="0"/>
              <a:t>1</a:t>
            </a:fld>
            <a:endParaRPr lang="en-US"/>
          </a:p>
        </p:txBody>
      </p:sp>
    </p:spTree>
    <p:extLst>
      <p:ext uri="{BB962C8B-B14F-4D97-AF65-F5344CB8AC3E}">
        <p14:creationId xmlns:p14="http://schemas.microsoft.com/office/powerpoint/2010/main" val="2484956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31BFD32-2F24-4FA9-B7DE-53D903241EC3}" type="slidenum">
              <a:rPr lang="en-US" smtClean="0"/>
              <a:t>2</a:t>
            </a:fld>
            <a:endParaRPr lang="en-US"/>
          </a:p>
        </p:txBody>
      </p:sp>
    </p:spTree>
    <p:extLst>
      <p:ext uri="{BB962C8B-B14F-4D97-AF65-F5344CB8AC3E}">
        <p14:creationId xmlns:p14="http://schemas.microsoft.com/office/powerpoint/2010/main" val="9539347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FlightSafety</a:t>
            </a:r>
            <a:r>
              <a:rPr lang="en-US" dirty="0" smtClean="0"/>
              <a:t> International is the world’s premier professional aviation training company and supplier of flight simulators, visual systems and displays to commercial, government and military organizations. The company provides training for pilots, technicians and other aviation professionals from 167 countries and independent territories. </a:t>
            </a:r>
            <a:r>
              <a:rPr lang="en-US" dirty="0" err="1" smtClean="0"/>
              <a:t>FlightSafety</a:t>
            </a:r>
            <a:r>
              <a:rPr lang="en-US" dirty="0" smtClean="0"/>
              <a:t> operates the world’s largest fleet of advanced full-flight simulators at Learning Centers and training locations in the United States, Australia, Brazil, Canada, China, France, Hong Kong, India, Japan, Norway, South Africa and the United Kingdom.</a:t>
            </a:r>
          </a:p>
          <a:p>
            <a:endParaRPr lang="en-US" dirty="0" smtClean="0"/>
          </a:p>
          <a:p>
            <a:r>
              <a:rPr lang="en-US" dirty="0" smtClean="0"/>
              <a:t>1.4 million hours of training a year, 750,000 </a:t>
            </a:r>
            <a:r>
              <a:rPr lang="en-US" dirty="0" err="1" smtClean="0"/>
              <a:t>hrs</a:t>
            </a:r>
            <a:r>
              <a:rPr lang="en-US" dirty="0" smtClean="0"/>
              <a:t> in simulators, 1800 professional instructors,</a:t>
            </a:r>
            <a:r>
              <a:rPr lang="en-US" baseline="0" dirty="0" smtClean="0"/>
              <a:t> 135 current aircraft models</a:t>
            </a:r>
          </a:p>
          <a:p>
            <a:endParaRPr lang="en-US" baseline="0" dirty="0" smtClean="0"/>
          </a:p>
          <a:p>
            <a:r>
              <a:rPr lang="en-US" baseline="0" dirty="0" smtClean="0"/>
              <a:t>Multi-Spectral Imagery Extension – written to support AFSOC and SOFPREP (Earl Miller)</a:t>
            </a:r>
          </a:p>
          <a:p>
            <a:endParaRPr lang="en-US" baseline="0" dirty="0" smtClean="0"/>
          </a:p>
          <a:p>
            <a:r>
              <a:rPr lang="en-US" baseline="0" dirty="0" smtClean="0"/>
              <a:t>Developed both CDB creation and publishing, from a pilot </a:t>
            </a:r>
            <a:r>
              <a:rPr lang="en-US" baseline="0" smtClean="0"/>
              <a:t>training point of view</a:t>
            </a:r>
            <a:endParaRPr lang="en-US" dirty="0" smtClean="0"/>
          </a:p>
          <a:p>
            <a:endParaRPr lang="en-US" dirty="0"/>
          </a:p>
        </p:txBody>
      </p:sp>
      <p:sp>
        <p:nvSpPr>
          <p:cNvPr id="4" name="Slide Number Placeholder 3"/>
          <p:cNvSpPr>
            <a:spLocks noGrp="1"/>
          </p:cNvSpPr>
          <p:nvPr>
            <p:ph type="sldNum" sz="quarter" idx="10"/>
          </p:nvPr>
        </p:nvSpPr>
        <p:spPr/>
        <p:txBody>
          <a:bodyPr/>
          <a:lstStyle/>
          <a:p>
            <a:fld id="{A31BFD32-2F24-4FA9-B7DE-53D903241EC3}" type="slidenum">
              <a:rPr lang="en-US" smtClean="0"/>
              <a:t>3</a:t>
            </a:fld>
            <a:endParaRPr lang="en-US"/>
          </a:p>
        </p:txBody>
      </p:sp>
    </p:spTree>
    <p:extLst>
      <p:ext uri="{BB962C8B-B14F-4D97-AF65-F5344CB8AC3E}">
        <p14:creationId xmlns:p14="http://schemas.microsoft.com/office/powerpoint/2010/main" val="40617369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 organizations have focused on </a:t>
            </a:r>
            <a:r>
              <a:rPr lang="en-US" dirty="0" err="1" smtClean="0"/>
              <a:t>OpenFlight</a:t>
            </a:r>
            <a:r>
              <a:rPr lang="en-US" dirty="0" smtClean="0"/>
              <a:t> specific features and their conversion</a:t>
            </a:r>
            <a:r>
              <a:rPr lang="en-US" baseline="0" dirty="0" smtClean="0"/>
              <a:t> to </a:t>
            </a:r>
            <a:r>
              <a:rPr lang="en-US" baseline="0" dirty="0" err="1" smtClean="0"/>
              <a:t>glTF</a:t>
            </a:r>
            <a:r>
              <a:rPr lang="en-US" baseline="0" dirty="0" smtClean="0"/>
              <a:t>.  This is really good and needed work.</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A31BFD32-2F24-4FA9-B7DE-53D903241EC3}" type="slidenum">
              <a:rPr lang="en-US" smtClean="0"/>
              <a:t>4</a:t>
            </a:fld>
            <a:endParaRPr lang="en-US"/>
          </a:p>
        </p:txBody>
      </p:sp>
    </p:spTree>
    <p:extLst>
      <p:ext uri="{BB962C8B-B14F-4D97-AF65-F5344CB8AC3E}">
        <p14:creationId xmlns:p14="http://schemas.microsoft.com/office/powerpoint/2010/main" val="1245994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twcamp%5eserp|twgr%5eauthor" TargetMode="Externa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twcamp%5eserp|twgr%5eautho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96052092-82D1-461F-807E-84F5B15DC599}"/>
              </a:ext>
            </a:extLst>
          </p:cNvPr>
          <p:cNvSpPr>
            <a:spLocks noGrp="1"/>
          </p:cNvSpPr>
          <p:nvPr>
            <p:ph idx="1"/>
          </p:nvPr>
        </p:nvSpPr>
        <p:spPr/>
        <p:txBody>
          <a:bodyPr/>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 xmlns:a16="http://schemas.microsoft.com/office/drawing/2014/main" id="{026E5D17-F33D-4327-A7B8-A6331A0F7B37}"/>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 xmlns:a16="http://schemas.microsoft.com/office/drawing/2014/main" id="{DA4D5ED7-4916-4EF5-9B14-DD6D0EE6D4A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26162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Content Placeholder 2">
            <a:extLst>
              <a:ext uri="{FF2B5EF4-FFF2-40B4-BE49-F238E27FC236}">
                <a16:creationId xmlns="" xmlns:a16="http://schemas.microsoft.com/office/drawing/2014/main" id="{9FAF647A-F430-493F-8C59-3B8606183876}"/>
              </a:ext>
            </a:extLst>
          </p:cNvPr>
          <p:cNvSpPr>
            <a:spLocks noGrp="1"/>
          </p:cNvSpPr>
          <p:nvPr>
            <p:ph idx="1"/>
          </p:nvPr>
        </p:nvSpPr>
        <p:spPr>
          <a:xfrm>
            <a:off x="334107" y="1162838"/>
            <a:ext cx="10515600" cy="4351338"/>
          </a:xfrm>
        </p:spPr>
        <p:txBody>
          <a:bodyPr/>
          <a:lstStyle>
            <a:lvl1pPr>
              <a:lnSpc>
                <a:spcPct val="100000"/>
              </a:lnSpc>
              <a:spcAft>
                <a:spcPts val="600"/>
              </a:spcAft>
              <a:defRPr/>
            </a:lvl1pPr>
            <a:lvl2pPr>
              <a:lnSpc>
                <a:spcPct val="100000"/>
              </a:lnSpc>
              <a:spcAft>
                <a:spcPts val="600"/>
              </a:spcAft>
              <a:defRPr>
                <a:solidFill>
                  <a:schemeClr val="tx1"/>
                </a:solidFill>
              </a:defRPr>
            </a:lvl2pPr>
            <a:lvl3pPr>
              <a:lnSpc>
                <a:spcPct val="100000"/>
              </a:lnSpc>
              <a:spcAft>
                <a:spcPts val="600"/>
              </a:spcAft>
              <a:defRPr>
                <a:solidFill>
                  <a:schemeClr val="tx1"/>
                </a:solidFill>
              </a:defRPr>
            </a:lvl3pPr>
            <a:lvl4pPr>
              <a:lnSpc>
                <a:spcPct val="100000"/>
              </a:lnSpc>
              <a:spcAft>
                <a:spcPts val="600"/>
              </a:spcAft>
              <a:defRPr>
                <a:solidFill>
                  <a:schemeClr val="tx1"/>
                </a:solidFill>
              </a:defRPr>
            </a:lvl4pPr>
            <a:lvl5pPr>
              <a:lnSpc>
                <a:spcPct val="100000"/>
              </a:lnSpc>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 xmlns:a16="http://schemas.microsoft.com/office/drawing/2014/main" id="{1BA26529-85C0-4F43-A661-C246EECB06E0}"/>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 xmlns:a16="http://schemas.microsoft.com/office/drawing/2014/main" id="{3F4EB3E8-5FEC-4C3E-A5D3-50A8AFCC3EEB}"/>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098229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30346320-0324-4809-B373-A030DCF95F03}"/>
              </a:ext>
            </a:extLst>
          </p:cNvPr>
          <p:cNvSpPr>
            <a:spLocks noGrp="1"/>
          </p:cNvSpPr>
          <p:nvPr>
            <p:ph sz="half" idx="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 xmlns:a16="http://schemas.microsoft.com/office/drawing/2014/main" id="{7D361D4E-334B-43FF-8C44-6087A8997411}"/>
              </a:ext>
            </a:extLst>
          </p:cNvPr>
          <p:cNvSpPr>
            <a:spLocks noGrp="1"/>
          </p:cNvSpPr>
          <p:nvPr>
            <p:ph sz="half" idx="2"/>
          </p:nvPr>
        </p:nvSpPr>
        <p:spPr>
          <a:xfrm>
            <a:off x="6172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 xmlns:a16="http://schemas.microsoft.com/office/drawing/2014/main" id="{766660E1-DC61-49B7-B1BF-758191AD818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 xmlns:a16="http://schemas.microsoft.com/office/drawing/2014/main" id="{B8CEC819-3D8B-4945-9089-70431865987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88085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B928C676-7022-455C-BC96-C417EAD0C115}"/>
              </a:ext>
            </a:extLst>
          </p:cNvPr>
          <p:cNvSpPr>
            <a:spLocks noGrp="1"/>
          </p:cNvSpPr>
          <p:nvPr>
            <p:ph type="pic" idx="1"/>
          </p:nvPr>
        </p:nvSpPr>
        <p:spPr>
          <a:xfrm>
            <a:off x="6325950" y="1169129"/>
            <a:ext cx="5510750" cy="4351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8" name="Content Placeholder 2">
            <a:extLst>
              <a:ext uri="{FF2B5EF4-FFF2-40B4-BE49-F238E27FC236}">
                <a16:creationId xmlns="" xmlns:a16="http://schemas.microsoft.com/office/drawing/2014/main" id="{2FC6BE87-7DC1-4304-9721-F91A29FAEA3F}"/>
              </a:ext>
            </a:extLst>
          </p:cNvPr>
          <p:cNvSpPr>
            <a:spLocks noGrp="1"/>
          </p:cNvSpPr>
          <p:nvPr>
            <p:ph sz="half" idx="1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 xmlns:a16="http://schemas.microsoft.com/office/drawing/2014/main" id="{31033C92-6E24-468B-B940-53DC3CAD368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 xmlns:a16="http://schemas.microsoft.com/office/drawing/2014/main" id="{41B954B2-D76F-441F-9CC1-B9786CEA271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3390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28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Slide Number Placeholder 5">
            <a:extLst>
              <a:ext uri="{FF2B5EF4-FFF2-40B4-BE49-F238E27FC236}">
                <a16:creationId xmlns="" xmlns:a16="http://schemas.microsoft.com/office/drawing/2014/main" id="{0F54E6A5-FBEC-4C3A-B47B-6D153CDEBD3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18480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46E12AB-4740-48C7-A306-8BC65841AA2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164615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descr="A close up of a sign&#10;&#10;Description automatically generated">
            <a:hlinkClick r:id="rId2"/>
            <a:extLst>
              <a:ext uri="{FF2B5EF4-FFF2-40B4-BE49-F238E27FC236}">
                <a16:creationId xmlns="" xmlns:a16="http://schemas.microsoft.com/office/drawing/2014/main" id="{8EB54FDB-76A2-4243-86B5-611386F46E75}"/>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3" name="Picture 12" descr="A picture containing shirt&#10;&#10;Description automatically generated">
            <a:hlinkClick r:id="rId4"/>
            <a:extLst>
              <a:ext uri="{FF2B5EF4-FFF2-40B4-BE49-F238E27FC236}">
                <a16:creationId xmlns="" xmlns:a16="http://schemas.microsoft.com/office/drawing/2014/main" id="{A76BF76E-0419-4D4C-A49E-9895A6B54618}"/>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8" name="Slide Number Placeholder 5">
            <a:extLst>
              <a:ext uri="{FF2B5EF4-FFF2-40B4-BE49-F238E27FC236}">
                <a16:creationId xmlns="" xmlns:a16="http://schemas.microsoft.com/office/drawing/2014/main" id="{D563F8E6-7209-4995-BB0C-79F5A590DBF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310841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descr="A close up of a sign&#10;&#10;Description automatically generated">
            <a:hlinkClick r:id="rId2"/>
            <a:extLst>
              <a:ext uri="{FF2B5EF4-FFF2-40B4-BE49-F238E27FC236}">
                <a16:creationId xmlns="" xmlns:a16="http://schemas.microsoft.com/office/drawing/2014/main" id="{E57135AE-A9F7-49E4-A4C5-F848A82772DA}"/>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0" name="Picture 9" descr="A picture containing shirt&#10;&#10;Description automatically generated">
            <a:hlinkClick r:id="rId4"/>
            <a:extLst>
              <a:ext uri="{FF2B5EF4-FFF2-40B4-BE49-F238E27FC236}">
                <a16:creationId xmlns="" xmlns:a16="http://schemas.microsoft.com/office/drawing/2014/main" id="{029A5884-52CE-4BD4-B4CC-F852684E8D1E}"/>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2" name="Slide Number Placeholder 5">
            <a:extLst>
              <a:ext uri="{FF2B5EF4-FFF2-40B4-BE49-F238E27FC236}">
                <a16:creationId xmlns="" xmlns:a16="http://schemas.microsoft.com/office/drawing/2014/main" id="{E9382FF6-9475-4B95-8754-697DEAD1AE4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4664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theme" Target="../theme/theme4.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5.xml"/><Relationship Id="rId7" Type="http://schemas.openxmlformats.org/officeDocument/2006/relationships/image" Target="../media/image15.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descr="A picture containing building, outdoor, light, city&#10;&#10;Description automatically generated">
            <a:extLst>
              <a:ext uri="{FF2B5EF4-FFF2-40B4-BE49-F238E27FC236}">
                <a16:creationId xmlns="" xmlns:a16="http://schemas.microsoft.com/office/drawing/2014/main" id="{BAAD1DE8-F1F5-4FAF-963B-2A354EA7A4A3}"/>
              </a:ext>
            </a:extLst>
          </p:cNvPr>
          <p:cNvPicPr>
            <a:picLocks noChangeAspect="1"/>
          </p:cNvPicPr>
          <p:nvPr userDrawn="1"/>
        </p:nvPicPr>
        <p:blipFill rotWithShape="1">
          <a:blip r:embed="rId6">
            <a:alphaModFix amt="85000"/>
            <a:extLst>
              <a:ext uri="{28A0092B-C50C-407E-A947-70E740481C1C}">
                <a14:useLocalDpi xmlns:a14="http://schemas.microsoft.com/office/drawing/2010/main"/>
              </a:ext>
            </a:extLst>
          </a:blip>
          <a:srcRect l="446" t="18712" r="1153" b="74465"/>
          <a:stretch/>
        </p:blipFill>
        <p:spPr>
          <a:xfrm>
            <a:off x="0" y="833"/>
            <a:ext cx="12192000" cy="951172"/>
          </a:xfrm>
          <a:prstGeom prst="rect">
            <a:avLst/>
          </a:prstGeom>
        </p:spPr>
      </p:pic>
      <p:pic>
        <p:nvPicPr>
          <p:cNvPr id="13" name="Picture 12" descr="A picture containing building, outdoor, light, city&#10;&#10;Description automatically generated">
            <a:extLst>
              <a:ext uri="{FF2B5EF4-FFF2-40B4-BE49-F238E27FC236}">
                <a16:creationId xmlns="" xmlns:a16="http://schemas.microsoft.com/office/drawing/2014/main" id="{8652D866-B14F-454C-BDF6-5545A022FB29}"/>
              </a:ext>
            </a:extLst>
          </p:cNvPr>
          <p:cNvPicPr>
            <a:picLocks/>
          </p:cNvPicPr>
          <p:nvPr userDrawn="1"/>
        </p:nvPicPr>
        <p:blipFill rotWithShape="1">
          <a:blip r:embed="rId7">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 name="Text Placeholder 2">
            <a:extLst>
              <a:ext uri="{FF2B5EF4-FFF2-40B4-BE49-F238E27FC236}">
                <a16:creationId xmlns="" xmlns:a16="http://schemas.microsoft.com/office/drawing/2014/main" id="{C0350DF1-7CB9-4ADA-A6E3-3CDCA86EF5F2}"/>
              </a:ext>
            </a:extLst>
          </p:cNvPr>
          <p:cNvSpPr>
            <a:spLocks noGrp="1"/>
          </p:cNvSpPr>
          <p:nvPr>
            <p:ph type="body" idx="1"/>
          </p:nvPr>
        </p:nvSpPr>
        <p:spPr>
          <a:xfrm>
            <a:off x="334107" y="1162838"/>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 xmlns:a16="http://schemas.microsoft.com/office/drawing/2014/main" id="{6C8AD972-4108-434B-AA8C-8EFF7EECE85D}"/>
              </a:ext>
            </a:extLst>
          </p:cNvPr>
          <p:cNvSpPr txBox="1"/>
          <p:nvPr userDrawn="1"/>
        </p:nvSpPr>
        <p:spPr>
          <a:xfrm>
            <a:off x="10575181" y="31837"/>
            <a:ext cx="1429466"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sp>
        <p:nvSpPr>
          <p:cNvPr id="2" name="Title Placeholder 1">
            <a:extLst>
              <a:ext uri="{FF2B5EF4-FFF2-40B4-BE49-F238E27FC236}">
                <a16:creationId xmlns="" xmlns:a16="http://schemas.microsoft.com/office/drawing/2014/main" id="{85197B7C-A314-4779-BD55-2FC2CEB164B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
        <p:nvSpPr>
          <p:cNvPr id="10" name="TextBox 9">
            <a:extLst>
              <a:ext uri="{FF2B5EF4-FFF2-40B4-BE49-F238E27FC236}">
                <a16:creationId xmlns="" xmlns:a16="http://schemas.microsoft.com/office/drawing/2014/main" id="{9DC634C5-3617-497F-B2D8-90501346CE33}"/>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11" name="Slide Number Placeholder 5">
            <a:extLst>
              <a:ext uri="{FF2B5EF4-FFF2-40B4-BE49-F238E27FC236}">
                <a16:creationId xmlns="" xmlns:a16="http://schemas.microsoft.com/office/drawing/2014/main" id="{798B25B4-87D2-40A8-8FCE-9DC7E68F0BB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12" name="Picture 11" descr="A picture containing building, drawing, window&#10;&#10;Description automatically generated">
            <a:extLst>
              <a:ext uri="{FF2B5EF4-FFF2-40B4-BE49-F238E27FC236}">
                <a16:creationId xmlns="" xmlns:a16="http://schemas.microsoft.com/office/drawing/2014/main" id="{45953386-97ED-4C4D-B208-AB8727D6635F}"/>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1567260680"/>
      </p:ext>
    </p:extLst>
  </p:cSld>
  <p:clrMap bg1="lt1" tx1="dk1" bg2="lt2" tx2="dk2" accent1="accent1" accent2="accent2" accent3="accent3" accent4="accent4" accent5="accent5" accent6="accent6" hlink="hlink" folHlink="folHlink"/>
  <p:sldLayoutIdLst>
    <p:sldLayoutId id="2147483708" r:id="rId1"/>
    <p:sldLayoutId id="2147483712" r:id="rId2"/>
    <p:sldLayoutId id="2147483710" r:id="rId3"/>
    <p:sldLayoutId id="2147483715" r:id="rId4"/>
  </p:sldLayoutIdLst>
  <p:hf hdr="0" dt="0"/>
  <p:txStyles>
    <p:titleStyle>
      <a:lvl1pPr algn="l" defTabSz="914400" rtl="0" eaLnBrk="1" latinLnBrk="0" hangingPunct="1">
        <a:lnSpc>
          <a:spcPct val="90000"/>
        </a:lnSpc>
        <a:spcBef>
          <a:spcPct val="0"/>
        </a:spcBef>
        <a:buNone/>
        <a:defRPr sz="3600" b="1" kern="1200">
          <a:solidFill>
            <a:schemeClr val="bg1">
              <a:lumMod val="95000"/>
            </a:schemeClr>
          </a:solidFill>
          <a:latin typeface="Lato" panose="020F0502020204030203" pitchFamily="34" charset="0"/>
          <a:ea typeface="+mj-ea"/>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kern="1200">
          <a:solidFill>
            <a:srgbClr val="09274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Rectangle 29">
            <a:extLst>
              <a:ext uri="{FF2B5EF4-FFF2-40B4-BE49-F238E27FC236}">
                <a16:creationId xmlns="" xmlns:a16="http://schemas.microsoft.com/office/drawing/2014/main" id="{BF567DE2-1201-4602-845D-5E4183EB3E09}"/>
              </a:ext>
            </a:extLst>
          </p:cNvPr>
          <p:cNvSpPr/>
          <p:nvPr userDrawn="1"/>
        </p:nvSpPr>
        <p:spPr>
          <a:xfrm>
            <a:off x="0" y="0"/>
            <a:ext cx="6370710"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cture containing person, man, using, water&#10;&#10;Description automatically generated">
            <a:extLst>
              <a:ext uri="{FF2B5EF4-FFF2-40B4-BE49-F238E27FC236}">
                <a16:creationId xmlns="" xmlns:a16="http://schemas.microsoft.com/office/drawing/2014/main" id="{79F6AB73-CACD-420F-94FF-329572A03769}"/>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r="4507" b="800"/>
          <a:stretch/>
        </p:blipFill>
        <p:spPr>
          <a:xfrm flipH="1">
            <a:off x="6370710" y="0"/>
            <a:ext cx="5821290" cy="6497258"/>
          </a:xfrm>
          <a:prstGeom prst="rect">
            <a:avLst/>
          </a:prstGeom>
        </p:spPr>
      </p:pic>
      <p:sp>
        <p:nvSpPr>
          <p:cNvPr id="33" name="TextBox 32">
            <a:extLst>
              <a:ext uri="{FF2B5EF4-FFF2-40B4-BE49-F238E27FC236}">
                <a16:creationId xmlns="" xmlns:a16="http://schemas.microsoft.com/office/drawing/2014/main" id="{DCD55CC2-ECB2-4C8C-AAE9-6DA13C3C1667}"/>
              </a:ext>
            </a:extLst>
          </p:cNvPr>
          <p:cNvSpPr txBox="1"/>
          <p:nvPr userDrawn="1"/>
        </p:nvSpPr>
        <p:spPr>
          <a:xfrm>
            <a:off x="1290937" y="4502457"/>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F</a:t>
            </a:r>
            <a:r>
              <a:rPr lang="en-CA" sz="1800" dirty="0">
                <a:solidFill>
                  <a:srgbClr val="002060"/>
                </a:solidFill>
                <a:latin typeface="Lato" panose="020F0502020204030203" pitchFamily="34" charset="0"/>
                <a:cs typeface="Arial" panose="020B0604020202020204" pitchFamily="34" charset="0"/>
              </a:rPr>
              <a:t>indable</a:t>
            </a:r>
          </a:p>
        </p:txBody>
      </p:sp>
      <p:sp>
        <p:nvSpPr>
          <p:cNvPr id="37" name="TextBox 36">
            <a:extLst>
              <a:ext uri="{FF2B5EF4-FFF2-40B4-BE49-F238E27FC236}">
                <a16:creationId xmlns="" xmlns:a16="http://schemas.microsoft.com/office/drawing/2014/main" id="{A16B235F-86D9-4CA4-A3A8-F1D9D5E31F50}"/>
              </a:ext>
            </a:extLst>
          </p:cNvPr>
          <p:cNvSpPr txBox="1"/>
          <p:nvPr userDrawn="1"/>
        </p:nvSpPr>
        <p:spPr>
          <a:xfrm>
            <a:off x="9836205" y="5657802"/>
            <a:ext cx="1897167" cy="923330"/>
          </a:xfrm>
          <a:prstGeom prst="rect">
            <a:avLst/>
          </a:prstGeom>
          <a:noFill/>
        </p:spPr>
        <p:txBody>
          <a:bodyPr wrap="square" rtlCol="0">
            <a:spAutoFit/>
          </a:bodyPr>
          <a:lstStyle/>
          <a:p>
            <a:pPr algn="r"/>
            <a:r>
              <a:rPr lang="en-US" sz="5400" b="1" dirty="0">
                <a:solidFill>
                  <a:schemeClr val="bg1"/>
                </a:solidFill>
                <a:latin typeface="Times New Roman" panose="02020603050405020304" pitchFamily="18" charset="0"/>
                <a:cs typeface="Times New Roman" panose="02020603050405020304" pitchFamily="18" charset="0"/>
              </a:rPr>
              <a:t>OGC</a:t>
            </a:r>
          </a:p>
        </p:txBody>
      </p:sp>
      <p:sp>
        <p:nvSpPr>
          <p:cNvPr id="38" name="Google Shape;118;p19">
            <a:extLst>
              <a:ext uri="{FF2B5EF4-FFF2-40B4-BE49-F238E27FC236}">
                <a16:creationId xmlns="" xmlns:a16="http://schemas.microsoft.com/office/drawing/2014/main" id="{638F4D43-BD4D-41AF-B951-05D3354CD8D8}"/>
              </a:ext>
            </a:extLst>
          </p:cNvPr>
          <p:cNvSpPr/>
          <p:nvPr userDrawn="1"/>
        </p:nvSpPr>
        <p:spPr>
          <a:xfrm>
            <a:off x="625867" y="4453345"/>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39" name="Google Shape;119;p19">
            <a:extLst>
              <a:ext uri="{FF2B5EF4-FFF2-40B4-BE49-F238E27FC236}">
                <a16:creationId xmlns="" xmlns:a16="http://schemas.microsoft.com/office/drawing/2014/main" id="{C9E8958B-3720-421F-BE83-BD36693B81B1}"/>
              </a:ext>
            </a:extLst>
          </p:cNvPr>
          <p:cNvSpPr/>
          <p:nvPr userDrawn="1"/>
        </p:nvSpPr>
        <p:spPr>
          <a:xfrm>
            <a:off x="3089907" y="4465878"/>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0" name="Google Shape;120;p19">
            <a:extLst>
              <a:ext uri="{FF2B5EF4-FFF2-40B4-BE49-F238E27FC236}">
                <a16:creationId xmlns="" xmlns:a16="http://schemas.microsoft.com/office/drawing/2014/main" id="{EB6376F3-3CAD-4103-8C58-5BFB967035C3}"/>
              </a:ext>
            </a:extLst>
          </p:cNvPr>
          <p:cNvSpPr/>
          <p:nvPr userDrawn="1"/>
        </p:nvSpPr>
        <p:spPr>
          <a:xfrm>
            <a:off x="618171" y="5220332"/>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1" name="Google Shape;121;p19">
            <a:extLst>
              <a:ext uri="{FF2B5EF4-FFF2-40B4-BE49-F238E27FC236}">
                <a16:creationId xmlns="" xmlns:a16="http://schemas.microsoft.com/office/drawing/2014/main" id="{355FA745-80DE-47BC-BBAB-FD75AA5511A6}"/>
              </a:ext>
            </a:extLst>
          </p:cNvPr>
          <p:cNvSpPr/>
          <p:nvPr userDrawn="1"/>
        </p:nvSpPr>
        <p:spPr>
          <a:xfrm>
            <a:off x="3108605" y="5222629"/>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pic>
        <p:nvPicPr>
          <p:cNvPr id="42" name="Google Shape;127;p19" descr="A picture containing drawing, light, clock&#10;&#10;Description automatically generated">
            <a:extLst>
              <a:ext uri="{FF2B5EF4-FFF2-40B4-BE49-F238E27FC236}">
                <a16:creationId xmlns="" xmlns:a16="http://schemas.microsoft.com/office/drawing/2014/main" id="{678C7BC9-B6AA-4F18-ABEA-AE4DA001F542}"/>
              </a:ext>
            </a:extLst>
          </p:cNvPr>
          <p:cNvPicPr preferRelativeResize="0"/>
          <p:nvPr userDrawn="1"/>
        </p:nvPicPr>
        <p:blipFill rotWithShape="1">
          <a:blip r:embed="rId4">
            <a:alphaModFix/>
          </a:blip>
          <a:srcRect/>
          <a:stretch/>
        </p:blipFill>
        <p:spPr>
          <a:xfrm>
            <a:off x="3114267" y="4456346"/>
            <a:ext cx="532289" cy="532289"/>
          </a:xfrm>
          <a:prstGeom prst="rect">
            <a:avLst/>
          </a:prstGeom>
          <a:noFill/>
          <a:ln>
            <a:noFill/>
          </a:ln>
        </p:spPr>
      </p:pic>
      <p:pic>
        <p:nvPicPr>
          <p:cNvPr id="43" name="Google Shape;124;p19" descr="A close up of a logo&#10;&#10;Description automatically generated">
            <a:extLst>
              <a:ext uri="{FF2B5EF4-FFF2-40B4-BE49-F238E27FC236}">
                <a16:creationId xmlns="" xmlns:a16="http://schemas.microsoft.com/office/drawing/2014/main" id="{52D1C18E-6B7A-4CD6-B819-59FEC83D66AF}"/>
              </a:ext>
            </a:extLst>
          </p:cNvPr>
          <p:cNvPicPr preferRelativeResize="0"/>
          <p:nvPr userDrawn="1"/>
        </p:nvPicPr>
        <p:blipFill rotWithShape="1">
          <a:blip r:embed="rId5">
            <a:alphaModFix/>
          </a:blip>
          <a:srcRect/>
          <a:stretch/>
        </p:blipFill>
        <p:spPr>
          <a:xfrm>
            <a:off x="660536" y="4494683"/>
            <a:ext cx="465951" cy="465951"/>
          </a:xfrm>
          <a:prstGeom prst="rect">
            <a:avLst/>
          </a:prstGeom>
          <a:noFill/>
          <a:ln>
            <a:noFill/>
          </a:ln>
        </p:spPr>
      </p:pic>
      <p:pic>
        <p:nvPicPr>
          <p:cNvPr id="44" name="Google Shape;125;p19" descr="A close up of a logo&#10;&#10;Description automatically generated">
            <a:extLst>
              <a:ext uri="{FF2B5EF4-FFF2-40B4-BE49-F238E27FC236}">
                <a16:creationId xmlns="" xmlns:a16="http://schemas.microsoft.com/office/drawing/2014/main" id="{13536215-45EB-4C98-8BC0-C9AEFB27DDCD}"/>
              </a:ext>
            </a:extLst>
          </p:cNvPr>
          <p:cNvPicPr preferRelativeResize="0"/>
          <p:nvPr userDrawn="1"/>
        </p:nvPicPr>
        <p:blipFill rotWithShape="1">
          <a:blip r:embed="rId6">
            <a:alphaModFix/>
          </a:blip>
          <a:srcRect/>
          <a:stretch/>
        </p:blipFill>
        <p:spPr>
          <a:xfrm>
            <a:off x="584892" y="5178394"/>
            <a:ext cx="612940" cy="612940"/>
          </a:xfrm>
          <a:prstGeom prst="rect">
            <a:avLst/>
          </a:prstGeom>
          <a:noFill/>
          <a:ln>
            <a:noFill/>
          </a:ln>
        </p:spPr>
      </p:pic>
      <p:pic>
        <p:nvPicPr>
          <p:cNvPr id="45" name="Google Shape;126;p19" descr="A picture containing drawing&#10;&#10;Description automatically generated">
            <a:extLst>
              <a:ext uri="{FF2B5EF4-FFF2-40B4-BE49-F238E27FC236}">
                <a16:creationId xmlns="" xmlns:a16="http://schemas.microsoft.com/office/drawing/2014/main" id="{E8BC565F-DE29-4080-B712-23B93B737BF6}"/>
              </a:ext>
            </a:extLst>
          </p:cNvPr>
          <p:cNvPicPr preferRelativeResize="0"/>
          <p:nvPr userDrawn="1"/>
        </p:nvPicPr>
        <p:blipFill rotWithShape="1">
          <a:blip r:embed="rId7">
            <a:alphaModFix/>
          </a:blip>
          <a:srcRect/>
          <a:stretch/>
        </p:blipFill>
        <p:spPr>
          <a:xfrm>
            <a:off x="3065531" y="5202827"/>
            <a:ext cx="609600" cy="609600"/>
          </a:xfrm>
          <a:prstGeom prst="rect">
            <a:avLst/>
          </a:prstGeom>
          <a:noFill/>
          <a:ln>
            <a:noFill/>
          </a:ln>
        </p:spPr>
      </p:pic>
      <p:sp>
        <p:nvSpPr>
          <p:cNvPr id="46" name="TextBox 45">
            <a:extLst>
              <a:ext uri="{FF2B5EF4-FFF2-40B4-BE49-F238E27FC236}">
                <a16:creationId xmlns="" xmlns:a16="http://schemas.microsoft.com/office/drawing/2014/main" id="{539FB623-817F-4F93-A288-978EC23E3A04}"/>
              </a:ext>
            </a:extLst>
          </p:cNvPr>
          <p:cNvSpPr txBox="1"/>
          <p:nvPr userDrawn="1"/>
        </p:nvSpPr>
        <p:spPr>
          <a:xfrm>
            <a:off x="3751637" y="4531453"/>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A</a:t>
            </a:r>
            <a:r>
              <a:rPr lang="en-CA" sz="1800" dirty="0">
                <a:solidFill>
                  <a:srgbClr val="002060"/>
                </a:solidFill>
                <a:latin typeface="Lato" panose="020F0502020204030203" pitchFamily="34" charset="0"/>
                <a:cs typeface="Arial" panose="020B0604020202020204" pitchFamily="34" charset="0"/>
              </a:rPr>
              <a:t>ccessible</a:t>
            </a:r>
          </a:p>
        </p:txBody>
      </p:sp>
      <p:sp>
        <p:nvSpPr>
          <p:cNvPr id="47" name="TextBox 46">
            <a:extLst>
              <a:ext uri="{FF2B5EF4-FFF2-40B4-BE49-F238E27FC236}">
                <a16:creationId xmlns="" xmlns:a16="http://schemas.microsoft.com/office/drawing/2014/main" id="{CDB2939A-F19C-4224-86A7-EF97F4D2E0E6}"/>
              </a:ext>
            </a:extLst>
          </p:cNvPr>
          <p:cNvSpPr txBox="1"/>
          <p:nvPr userDrawn="1"/>
        </p:nvSpPr>
        <p:spPr>
          <a:xfrm>
            <a:off x="1288611" y="5300198"/>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I</a:t>
            </a:r>
            <a:r>
              <a:rPr lang="en-CA" sz="1800" dirty="0">
                <a:solidFill>
                  <a:srgbClr val="002060"/>
                </a:solidFill>
                <a:latin typeface="Lato" panose="020F0502020204030203" pitchFamily="34" charset="0"/>
                <a:cs typeface="Arial" panose="020B0604020202020204" pitchFamily="34" charset="0"/>
              </a:rPr>
              <a:t>nteroperable</a:t>
            </a:r>
          </a:p>
        </p:txBody>
      </p:sp>
      <p:sp>
        <p:nvSpPr>
          <p:cNvPr id="48" name="TextBox 47">
            <a:extLst>
              <a:ext uri="{FF2B5EF4-FFF2-40B4-BE49-F238E27FC236}">
                <a16:creationId xmlns="" xmlns:a16="http://schemas.microsoft.com/office/drawing/2014/main" id="{38327126-140B-4A3D-9476-05C34A3920A5}"/>
              </a:ext>
            </a:extLst>
          </p:cNvPr>
          <p:cNvSpPr txBox="1"/>
          <p:nvPr userDrawn="1"/>
        </p:nvSpPr>
        <p:spPr>
          <a:xfrm>
            <a:off x="3754625" y="5299592"/>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R</a:t>
            </a:r>
            <a:r>
              <a:rPr lang="en-CA" sz="1800" dirty="0">
                <a:solidFill>
                  <a:srgbClr val="002060"/>
                </a:solidFill>
                <a:latin typeface="Lato" panose="020F0502020204030203" pitchFamily="34" charset="0"/>
                <a:cs typeface="Arial" panose="020B0604020202020204" pitchFamily="34" charset="0"/>
              </a:rPr>
              <a:t>eusable</a:t>
            </a:r>
            <a:endParaRPr lang="en-US" sz="1800" dirty="0">
              <a:solidFill>
                <a:srgbClr val="002060"/>
              </a:solidFill>
              <a:latin typeface="Lato" panose="020F0502020204030203" pitchFamily="34" charset="0"/>
              <a:cs typeface="Arial" panose="020B0604020202020204" pitchFamily="34" charset="0"/>
            </a:endParaRPr>
          </a:p>
        </p:txBody>
      </p:sp>
      <p:sp>
        <p:nvSpPr>
          <p:cNvPr id="49" name="Rectangle 48">
            <a:extLst>
              <a:ext uri="{FF2B5EF4-FFF2-40B4-BE49-F238E27FC236}">
                <a16:creationId xmlns="" xmlns:a16="http://schemas.microsoft.com/office/drawing/2014/main" id="{921F7842-FB62-4D03-A267-0ECABCF803CE}"/>
              </a:ext>
            </a:extLst>
          </p:cNvPr>
          <p:cNvSpPr/>
          <p:nvPr userDrawn="1"/>
        </p:nvSpPr>
        <p:spPr>
          <a:xfrm>
            <a:off x="0" y="3068852"/>
            <a:ext cx="6370711" cy="7321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 xmlns:a16="http://schemas.microsoft.com/office/drawing/2014/main" id="{4A72C414-D113-4B8F-88E8-4DE4B29A2295}"/>
              </a:ext>
            </a:extLst>
          </p:cNvPr>
          <p:cNvSpPr txBox="1"/>
          <p:nvPr userDrawn="1"/>
        </p:nvSpPr>
        <p:spPr>
          <a:xfrm>
            <a:off x="153004" y="3142719"/>
            <a:ext cx="6008168" cy="646331"/>
          </a:xfrm>
          <a:prstGeom prst="rect">
            <a:avLst/>
          </a:prstGeom>
          <a:noFill/>
        </p:spPr>
        <p:txBody>
          <a:bodyPr wrap="square" rtlCol="0">
            <a:spAutoFit/>
          </a:bodyPr>
          <a:lstStyle/>
          <a:p>
            <a:pPr algn="l"/>
            <a:r>
              <a:rPr lang="en-CA" b="1" dirty="0">
                <a:solidFill>
                  <a:srgbClr val="002060"/>
                </a:solidFill>
                <a:latin typeface="Lato" panose="020F0502020204030203" pitchFamily="34" charset="0"/>
                <a:cs typeface="Arial" panose="020B0604020202020204" pitchFamily="34" charset="0"/>
              </a:rPr>
              <a:t>The world’s leading and comprehensive </a:t>
            </a:r>
            <a:br>
              <a:rPr lang="en-CA" b="1" dirty="0">
                <a:solidFill>
                  <a:srgbClr val="002060"/>
                </a:solidFill>
                <a:latin typeface="Lato" panose="020F0502020204030203" pitchFamily="34" charset="0"/>
                <a:cs typeface="Arial" panose="020B0604020202020204" pitchFamily="34" charset="0"/>
              </a:rPr>
            </a:br>
            <a:r>
              <a:rPr lang="en-CA" b="1" dirty="0">
                <a:solidFill>
                  <a:srgbClr val="002060"/>
                </a:solidFill>
                <a:latin typeface="Lato" panose="020F0502020204030203" pitchFamily="34" charset="0"/>
                <a:cs typeface="Arial" panose="020B0604020202020204" pitchFamily="34" charset="0"/>
              </a:rPr>
              <a:t>community of experts making location information:</a:t>
            </a:r>
            <a:endParaRPr lang="en-US" b="1" dirty="0">
              <a:solidFill>
                <a:srgbClr val="002060"/>
              </a:solidFill>
              <a:latin typeface="Lato" panose="020F0502020204030203" pitchFamily="34" charset="0"/>
              <a:cs typeface="Arial" panose="020B0604020202020204" pitchFamily="34" charset="0"/>
            </a:endParaRPr>
          </a:p>
        </p:txBody>
      </p:sp>
      <p:sp>
        <p:nvSpPr>
          <p:cNvPr id="2" name="TextBox 1">
            <a:extLst>
              <a:ext uri="{FF2B5EF4-FFF2-40B4-BE49-F238E27FC236}">
                <a16:creationId xmlns="" xmlns:a16="http://schemas.microsoft.com/office/drawing/2014/main" id="{82345468-F921-49D3-A341-9DC9068F2906}"/>
              </a:ext>
            </a:extLst>
          </p:cNvPr>
          <p:cNvSpPr txBox="1"/>
          <p:nvPr userDrawn="1"/>
        </p:nvSpPr>
        <p:spPr>
          <a:xfrm>
            <a:off x="11560254" y="5795401"/>
            <a:ext cx="300397" cy="369332"/>
          </a:xfrm>
          <a:prstGeom prst="rect">
            <a:avLst/>
          </a:prstGeom>
          <a:noFill/>
        </p:spPr>
        <p:txBody>
          <a:bodyPr wrap="square" rtlCol="0">
            <a:spAutoFit/>
          </a:bodyPr>
          <a:lstStyle/>
          <a:p>
            <a:r>
              <a:rPr lang="en-US" dirty="0">
                <a:solidFill>
                  <a:schemeClr val="bg1">
                    <a:lumMod val="95000"/>
                  </a:schemeClr>
                </a:solidFill>
                <a:latin typeface="Times New Roman" panose="02020603050405020304" pitchFamily="18" charset="0"/>
                <a:cs typeface="Times New Roman" panose="02020603050405020304" pitchFamily="18" charset="0"/>
                <a:sym typeface="Symbol" panose="05050102010706020507" pitchFamily="18" charset="2"/>
              </a:rPr>
              <a:t></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pic>
        <p:nvPicPr>
          <p:cNvPr id="32" name="Picture 31" descr="A picture containing building, outdoor, light, city&#10;&#10;Description automatically generated">
            <a:extLst>
              <a:ext uri="{FF2B5EF4-FFF2-40B4-BE49-F238E27FC236}">
                <a16:creationId xmlns="" xmlns:a16="http://schemas.microsoft.com/office/drawing/2014/main" id="{12533E42-C92B-4F9B-9039-39298932638B}"/>
              </a:ext>
            </a:extLst>
          </p:cNvPr>
          <p:cNvPicPr>
            <a:picLocks/>
          </p:cNvPicPr>
          <p:nvPr userDrawn="1"/>
        </p:nvPicPr>
        <p:blipFill rotWithShape="1">
          <a:blip r:embed="rId8">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4" name="TextBox 33">
            <a:extLst>
              <a:ext uri="{FF2B5EF4-FFF2-40B4-BE49-F238E27FC236}">
                <a16:creationId xmlns="" xmlns:a16="http://schemas.microsoft.com/office/drawing/2014/main" id="{90B76AA4-6C64-4F1F-ADCB-CF84C517368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5" name="Slide Number Placeholder 5">
            <a:extLst>
              <a:ext uri="{FF2B5EF4-FFF2-40B4-BE49-F238E27FC236}">
                <a16:creationId xmlns="" xmlns:a16="http://schemas.microsoft.com/office/drawing/2014/main" id="{28B69FD2-131B-4899-A007-3AA20C8DCC8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6" name="Picture 35" descr="A picture containing building, drawing, window&#10;&#10;Description automatically generated">
            <a:extLst>
              <a:ext uri="{FF2B5EF4-FFF2-40B4-BE49-F238E27FC236}">
                <a16:creationId xmlns="" xmlns:a16="http://schemas.microsoft.com/office/drawing/2014/main" id="{EECBDD7C-B804-4A09-801E-60E613AF5867}"/>
              </a:ext>
            </a:extLst>
          </p:cNvPr>
          <p:cNvPicPr>
            <a:picLocks noChangeAspect="1"/>
          </p:cNvPicPr>
          <p:nvPr userDrawn="1"/>
        </p:nvPicPr>
        <p:blipFill>
          <a:blip r:embed="rId9"/>
          <a:stretch>
            <a:fillRect/>
          </a:stretch>
        </p:blipFill>
        <p:spPr>
          <a:xfrm>
            <a:off x="316768" y="6517414"/>
            <a:ext cx="324582" cy="324582"/>
          </a:xfrm>
          <a:prstGeom prst="rect">
            <a:avLst/>
          </a:prstGeom>
        </p:spPr>
      </p:pic>
      <p:sp>
        <p:nvSpPr>
          <p:cNvPr id="28" name="Rectangle 27">
            <a:extLst>
              <a:ext uri="{FF2B5EF4-FFF2-40B4-BE49-F238E27FC236}">
                <a16:creationId xmlns="" xmlns:a16="http://schemas.microsoft.com/office/drawing/2014/main" id="{CA4ED7CC-B2CC-4EDC-9BD3-54F30E099634}"/>
              </a:ext>
            </a:extLst>
          </p:cNvPr>
          <p:cNvSpPr/>
          <p:nvPr userDrawn="1"/>
        </p:nvSpPr>
        <p:spPr>
          <a:xfrm>
            <a:off x="584892" y="6551206"/>
            <a:ext cx="3257549" cy="246221"/>
          </a:xfrm>
          <a:prstGeom prst="rect">
            <a:avLst/>
          </a:prstGeom>
        </p:spPr>
        <p:txBody>
          <a:bodyPr wrap="square">
            <a:spAutoFit/>
          </a:bodyPr>
          <a:lstStyle/>
          <a:p>
            <a:pPr algn="l">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3319407"/>
      </p:ext>
    </p:extLst>
  </p:cSld>
  <p:clrMap bg1="lt1" tx1="dk1" bg2="lt2" tx2="dk2" accent1="accent1" accent2="accent2" accent3="accent3" accent4="accent4" accent5="accent5" accent6="accent6" hlink="hlink" folHlink="folHlink"/>
  <p:sldLayoutIdLst>
    <p:sldLayoutId id="214748365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tar, night, sky, rain&#10;&#10;Description automatically generated">
            <a:extLst>
              <a:ext uri="{FF2B5EF4-FFF2-40B4-BE49-F238E27FC236}">
                <a16:creationId xmlns="" xmlns:a16="http://schemas.microsoft.com/office/drawing/2014/main" id="{7B2C781C-F1D4-43C0-8B19-F550E83D952D}"/>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a:stretch/>
        </p:blipFill>
        <p:spPr>
          <a:xfrm flipH="1">
            <a:off x="-8" y="-10012"/>
            <a:ext cx="5689757" cy="6505071"/>
          </a:xfrm>
          <a:prstGeom prst="rect">
            <a:avLst/>
          </a:prstGeom>
        </p:spPr>
      </p:pic>
      <p:sp>
        <p:nvSpPr>
          <p:cNvPr id="8" name="Rectangle 7">
            <a:extLst>
              <a:ext uri="{FF2B5EF4-FFF2-40B4-BE49-F238E27FC236}">
                <a16:creationId xmlns="" xmlns:a16="http://schemas.microsoft.com/office/drawing/2014/main" id="{89824283-A9D3-422D-9507-DB546AE54C2D}"/>
              </a:ext>
            </a:extLst>
          </p:cNvPr>
          <p:cNvSpPr/>
          <p:nvPr userDrawn="1"/>
        </p:nvSpPr>
        <p:spPr>
          <a:xfrm>
            <a:off x="5441795" y="-10014"/>
            <a:ext cx="6750205" cy="651241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60A24"/>
              </a:solidFill>
            </a:endParaRPr>
          </a:p>
        </p:txBody>
      </p:sp>
      <p:sp>
        <p:nvSpPr>
          <p:cNvPr id="9" name="TextBox 8">
            <a:extLst>
              <a:ext uri="{FF2B5EF4-FFF2-40B4-BE49-F238E27FC236}">
                <a16:creationId xmlns="" xmlns:a16="http://schemas.microsoft.com/office/drawing/2014/main" id="{7851AAC2-6396-4424-BF19-D890A992B45C}"/>
              </a:ext>
            </a:extLst>
          </p:cNvPr>
          <p:cNvSpPr txBox="1"/>
          <p:nvPr userDrawn="1"/>
        </p:nvSpPr>
        <p:spPr>
          <a:xfrm>
            <a:off x="5724298" y="457198"/>
            <a:ext cx="5590447" cy="805990"/>
          </a:xfrm>
          <a:prstGeom prst="rect">
            <a:avLst/>
          </a:prstGeom>
          <a:noFill/>
        </p:spPr>
        <p:txBody>
          <a:bodyPr wrap="square" rtlCol="0">
            <a:spAutoFit/>
          </a:bodyPr>
          <a:lstStyle/>
          <a:p>
            <a:pPr>
              <a:lnSpc>
                <a:spcPts val="5500"/>
              </a:lnSpc>
            </a:pPr>
            <a:r>
              <a:rPr lang="en-US" sz="6000" b="1" dirty="0">
                <a:solidFill>
                  <a:srgbClr val="002060"/>
                </a:solidFill>
                <a:latin typeface="Lato" panose="020F0502020204030203" pitchFamily="34" charset="0"/>
                <a:ea typeface="Lato" panose="020F0502020204030203" pitchFamily="34" charset="0"/>
                <a:cs typeface="Lato" panose="020F0502020204030203" pitchFamily="34" charset="0"/>
              </a:rPr>
              <a:t>What is OGC?</a:t>
            </a:r>
          </a:p>
        </p:txBody>
      </p:sp>
      <p:sp>
        <p:nvSpPr>
          <p:cNvPr id="10" name="TextBox 9">
            <a:extLst>
              <a:ext uri="{FF2B5EF4-FFF2-40B4-BE49-F238E27FC236}">
                <a16:creationId xmlns="" xmlns:a16="http://schemas.microsoft.com/office/drawing/2014/main" id="{A5D50D0E-47C9-4289-9377-7039660FA830}"/>
              </a:ext>
            </a:extLst>
          </p:cNvPr>
          <p:cNvSpPr txBox="1"/>
          <p:nvPr userDrawn="1"/>
        </p:nvSpPr>
        <p:spPr>
          <a:xfrm>
            <a:off x="5869260" y="1548523"/>
            <a:ext cx="5783763" cy="1015663"/>
          </a:xfrm>
          <a:prstGeom prst="rect">
            <a:avLst/>
          </a:prstGeom>
          <a:noFill/>
        </p:spPr>
        <p:txBody>
          <a:bodyPr wrap="square" rtlCol="0">
            <a:spAutoFit/>
          </a:bodyPr>
          <a:lstStyle/>
          <a:p>
            <a:pPr>
              <a:spcAft>
                <a:spcPts val="1200"/>
              </a:spcAft>
            </a:pPr>
            <a:r>
              <a:rPr lang="en-US" sz="2000" b="1" dirty="0">
                <a:solidFill>
                  <a:srgbClr val="002060"/>
                </a:solidFill>
                <a:latin typeface="Arial" panose="020B0604020202020204" pitchFamily="34" charset="0"/>
                <a:cs typeface="Arial" panose="020B0604020202020204" pitchFamily="34" charset="0"/>
              </a:rPr>
              <a:t>A Global consortium </a:t>
            </a:r>
            <a:r>
              <a:rPr lang="en-US" sz="2000" dirty="0">
                <a:solidFill>
                  <a:srgbClr val="002060"/>
                </a:solidFill>
                <a:latin typeface="Arial" panose="020B0604020202020204" pitchFamily="34" charset="0"/>
                <a:cs typeface="Arial" panose="020B0604020202020204" pitchFamily="34" charset="0"/>
              </a:rPr>
              <a:t>representing over 500 industry, government, research and academic member organizations:</a:t>
            </a:r>
          </a:p>
        </p:txBody>
      </p:sp>
      <p:cxnSp>
        <p:nvCxnSpPr>
          <p:cNvPr id="11" name="Straight Connector 10">
            <a:extLst>
              <a:ext uri="{FF2B5EF4-FFF2-40B4-BE49-F238E27FC236}">
                <a16:creationId xmlns="" xmlns:a16="http://schemas.microsoft.com/office/drawing/2014/main" id="{5C78EA83-B972-44E2-8502-877E21BD0A4E}"/>
              </a:ext>
            </a:extLst>
          </p:cNvPr>
          <p:cNvCxnSpPr>
            <a:cxnSpLocks/>
          </p:cNvCxnSpPr>
          <p:nvPr userDrawn="1"/>
        </p:nvCxnSpPr>
        <p:spPr>
          <a:xfrm>
            <a:off x="5952197" y="1185765"/>
            <a:ext cx="1385228"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 xmlns:a16="http://schemas.microsoft.com/office/drawing/2014/main" id="{B15738DE-268C-49A1-9F15-630125AB7E22}"/>
              </a:ext>
            </a:extLst>
          </p:cNvPr>
          <p:cNvSpPr txBox="1"/>
          <p:nvPr userDrawn="1"/>
        </p:nvSpPr>
        <p:spPr>
          <a:xfrm>
            <a:off x="2682362" y="709053"/>
            <a:ext cx="1423097"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Global Communities</a:t>
            </a:r>
          </a:p>
        </p:txBody>
      </p:sp>
      <p:sp>
        <p:nvSpPr>
          <p:cNvPr id="13" name="TextBox 12">
            <a:extLst>
              <a:ext uri="{FF2B5EF4-FFF2-40B4-BE49-F238E27FC236}">
                <a16:creationId xmlns="" xmlns:a16="http://schemas.microsoft.com/office/drawing/2014/main" id="{0E36D778-491D-4733-BD13-4BC240378364}"/>
              </a:ext>
            </a:extLst>
          </p:cNvPr>
          <p:cNvSpPr txBox="1"/>
          <p:nvPr userDrawn="1"/>
        </p:nvSpPr>
        <p:spPr>
          <a:xfrm>
            <a:off x="5842419" y="2966634"/>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hub for thought leadership and innovation </a:t>
            </a:r>
            <a:r>
              <a:rPr lang="en-US" sz="1700" dirty="0">
                <a:solidFill>
                  <a:srgbClr val="002060"/>
                </a:solidFill>
                <a:latin typeface="Arial" panose="020B0604020202020204" pitchFamily="34" charset="0"/>
                <a:cs typeface="Arial" panose="020B0604020202020204" pitchFamily="34" charset="0"/>
              </a:rPr>
              <a:t>for </a:t>
            </a:r>
            <a:br>
              <a:rPr lang="en-US" sz="1700"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all things related to location</a:t>
            </a:r>
          </a:p>
        </p:txBody>
      </p:sp>
      <p:sp>
        <p:nvSpPr>
          <p:cNvPr id="14" name="TextBox 13">
            <a:extLst>
              <a:ext uri="{FF2B5EF4-FFF2-40B4-BE49-F238E27FC236}">
                <a16:creationId xmlns="" xmlns:a16="http://schemas.microsoft.com/office/drawing/2014/main" id="{52AF216B-3971-4E4D-8083-2287E9E9CB78}"/>
              </a:ext>
            </a:extLst>
          </p:cNvPr>
          <p:cNvSpPr txBox="1"/>
          <p:nvPr userDrawn="1"/>
        </p:nvSpPr>
        <p:spPr>
          <a:xfrm>
            <a:off x="3281069" y="1759532"/>
            <a:ext cx="1518601" cy="523211"/>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Location Expertise</a:t>
            </a:r>
          </a:p>
        </p:txBody>
      </p:sp>
      <p:sp>
        <p:nvSpPr>
          <p:cNvPr id="15" name="TextBox 14">
            <a:extLst>
              <a:ext uri="{FF2B5EF4-FFF2-40B4-BE49-F238E27FC236}">
                <a16:creationId xmlns="" xmlns:a16="http://schemas.microsoft.com/office/drawing/2014/main" id="{D1EBF33A-666B-47CD-9AD2-C722B6F61016}"/>
              </a:ext>
            </a:extLst>
          </p:cNvPr>
          <p:cNvSpPr txBox="1"/>
          <p:nvPr userDrawn="1"/>
        </p:nvSpPr>
        <p:spPr>
          <a:xfrm>
            <a:off x="3720640" y="2810002"/>
            <a:ext cx="1612114"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Thought Leadership</a:t>
            </a:r>
          </a:p>
        </p:txBody>
      </p:sp>
      <p:sp>
        <p:nvSpPr>
          <p:cNvPr id="16" name="TextBox 15">
            <a:extLst>
              <a:ext uri="{FF2B5EF4-FFF2-40B4-BE49-F238E27FC236}">
                <a16:creationId xmlns="" xmlns:a16="http://schemas.microsoft.com/office/drawing/2014/main" id="{E746BEC0-AED8-46D5-800D-23299C632733}"/>
              </a:ext>
            </a:extLst>
          </p:cNvPr>
          <p:cNvSpPr txBox="1"/>
          <p:nvPr userDrawn="1"/>
        </p:nvSpPr>
        <p:spPr>
          <a:xfrm>
            <a:off x="4137312" y="4910959"/>
            <a:ext cx="1225552"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Open Standards</a:t>
            </a:r>
          </a:p>
        </p:txBody>
      </p:sp>
      <p:sp>
        <p:nvSpPr>
          <p:cNvPr id="17" name="TextBox 16">
            <a:extLst>
              <a:ext uri="{FF2B5EF4-FFF2-40B4-BE49-F238E27FC236}">
                <a16:creationId xmlns="" xmlns:a16="http://schemas.microsoft.com/office/drawing/2014/main" id="{087E5300-143A-47B9-A37C-143FDA06EDBF}"/>
              </a:ext>
            </a:extLst>
          </p:cNvPr>
          <p:cNvSpPr txBox="1"/>
          <p:nvPr userDrawn="1"/>
        </p:nvSpPr>
        <p:spPr>
          <a:xfrm>
            <a:off x="4051628" y="3860481"/>
            <a:ext cx="1214613"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Trusted Forum</a:t>
            </a:r>
          </a:p>
        </p:txBody>
      </p:sp>
      <p:cxnSp>
        <p:nvCxnSpPr>
          <p:cNvPr id="18" name="Straight Connector 17">
            <a:extLst>
              <a:ext uri="{FF2B5EF4-FFF2-40B4-BE49-F238E27FC236}">
                <a16:creationId xmlns="" xmlns:a16="http://schemas.microsoft.com/office/drawing/2014/main" id="{A7D05123-7DEC-45A2-BF48-CB4F45FCBFF9}"/>
              </a:ext>
            </a:extLst>
          </p:cNvPr>
          <p:cNvCxnSpPr>
            <a:cxnSpLocks/>
          </p:cNvCxnSpPr>
          <p:nvPr userDrawn="1"/>
        </p:nvCxnSpPr>
        <p:spPr>
          <a:xfrm>
            <a:off x="1719621" y="970663"/>
            <a:ext cx="938430" cy="0"/>
          </a:xfrm>
          <a:prstGeom prst="line">
            <a:avLst/>
          </a:prstGeom>
          <a:ln>
            <a:solidFill>
              <a:srgbClr val="6DD6EC"/>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 xmlns:a16="http://schemas.microsoft.com/office/drawing/2014/main" id="{606FF68A-BE1D-4769-9DDE-1DD0718933EA}"/>
              </a:ext>
            </a:extLst>
          </p:cNvPr>
          <p:cNvCxnSpPr>
            <a:cxnSpLocks/>
          </p:cNvCxnSpPr>
          <p:nvPr userDrawn="1"/>
        </p:nvCxnSpPr>
        <p:spPr>
          <a:xfrm>
            <a:off x="2280060" y="2038472"/>
            <a:ext cx="991319" cy="0"/>
          </a:xfrm>
          <a:prstGeom prst="line">
            <a:avLst/>
          </a:prstGeom>
          <a:ln>
            <a:solidFill>
              <a:srgbClr val="BEF7FA"/>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FFABBC1D-4520-465A-AAB6-25303685BDBD}"/>
              </a:ext>
            </a:extLst>
          </p:cNvPr>
          <p:cNvCxnSpPr>
            <a:cxnSpLocks/>
          </p:cNvCxnSpPr>
          <p:nvPr userDrawn="1"/>
        </p:nvCxnSpPr>
        <p:spPr>
          <a:xfrm>
            <a:off x="2570179" y="3075559"/>
            <a:ext cx="10795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 xmlns:a16="http://schemas.microsoft.com/office/drawing/2014/main" id="{B07C087A-3B66-4E3A-B650-C8E8211A354D}"/>
              </a:ext>
            </a:extLst>
          </p:cNvPr>
          <p:cNvCxnSpPr/>
          <p:nvPr userDrawn="1"/>
        </p:nvCxnSpPr>
        <p:spPr>
          <a:xfrm>
            <a:off x="2668499" y="4099335"/>
            <a:ext cx="1373748" cy="0"/>
          </a:xfrm>
          <a:prstGeom prst="line">
            <a:avLst/>
          </a:prstGeom>
          <a:ln>
            <a:solidFill>
              <a:srgbClr val="A7F1F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 xmlns:a16="http://schemas.microsoft.com/office/drawing/2014/main" id="{C70CFCE9-4062-4014-8F61-40F0062D1B54}"/>
              </a:ext>
            </a:extLst>
          </p:cNvPr>
          <p:cNvCxnSpPr>
            <a:cxnSpLocks/>
          </p:cNvCxnSpPr>
          <p:nvPr userDrawn="1"/>
        </p:nvCxnSpPr>
        <p:spPr>
          <a:xfrm>
            <a:off x="2991849" y="5175832"/>
            <a:ext cx="1114025" cy="0"/>
          </a:xfrm>
          <a:prstGeom prst="line">
            <a:avLst/>
          </a:prstGeom>
          <a:ln>
            <a:solidFill>
              <a:srgbClr val="A6E7F3"/>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 xmlns:a16="http://schemas.microsoft.com/office/drawing/2014/main" id="{9CC4FB14-4BBB-495D-8986-A4A3E1053D8D}"/>
              </a:ext>
            </a:extLst>
          </p:cNvPr>
          <p:cNvSpPr txBox="1"/>
          <p:nvPr userDrawn="1"/>
        </p:nvSpPr>
        <p:spPr>
          <a:xfrm>
            <a:off x="5842419" y="4819117"/>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consensus-based open standards organization </a:t>
            </a:r>
            <a:r>
              <a:rPr lang="en-US" sz="1700" dirty="0">
                <a:solidFill>
                  <a:srgbClr val="002060"/>
                </a:solidFill>
                <a:latin typeface="Arial" panose="020B0604020202020204" pitchFamily="34" charset="0"/>
                <a:cs typeface="Arial" panose="020B0604020202020204" pitchFamily="34" charset="0"/>
              </a:rPr>
              <a:t>for</a:t>
            </a:r>
            <a:r>
              <a:rPr lang="en-US" sz="1700" b="1" dirty="0">
                <a:solidFill>
                  <a:srgbClr val="002060"/>
                </a:solidFill>
                <a:latin typeface="Arial" panose="020B0604020202020204" pitchFamily="34" charset="0"/>
                <a:cs typeface="Arial" panose="020B0604020202020204" pitchFamily="34" charset="0"/>
              </a:rPr>
              <a:t>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location information</a:t>
            </a:r>
          </a:p>
        </p:txBody>
      </p:sp>
      <p:sp>
        <p:nvSpPr>
          <p:cNvPr id="24" name="TextBox 23">
            <a:extLst>
              <a:ext uri="{FF2B5EF4-FFF2-40B4-BE49-F238E27FC236}">
                <a16:creationId xmlns="" xmlns:a16="http://schemas.microsoft.com/office/drawing/2014/main" id="{DD8FC4B8-5E3F-4EBC-BA10-AAE0E300E381}"/>
              </a:ext>
            </a:extLst>
          </p:cNvPr>
          <p:cNvSpPr txBox="1"/>
          <p:nvPr userDrawn="1"/>
        </p:nvSpPr>
        <p:spPr>
          <a:xfrm>
            <a:off x="5842419" y="3892876"/>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neutral and trusted forum </a:t>
            </a:r>
            <a:r>
              <a:rPr lang="en-US" sz="1700" dirty="0">
                <a:solidFill>
                  <a:srgbClr val="002060"/>
                </a:solidFill>
                <a:latin typeface="Arial" panose="020B0604020202020204" pitchFamily="34" charset="0"/>
                <a:cs typeface="Arial" panose="020B0604020202020204" pitchFamily="34" charset="0"/>
              </a:rPr>
              <a:t>for </a:t>
            </a:r>
            <a:r>
              <a:rPr lang="en-US" sz="1700" b="1" dirty="0">
                <a:solidFill>
                  <a:srgbClr val="002060"/>
                </a:solidFill>
                <a:latin typeface="Arial" panose="020B0604020202020204" pitchFamily="34" charset="0"/>
                <a:cs typeface="Arial" panose="020B0604020202020204" pitchFamily="34" charset="0"/>
              </a:rPr>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tackling interoperability issues within and across communities</a:t>
            </a:r>
          </a:p>
        </p:txBody>
      </p:sp>
      <p:sp>
        <p:nvSpPr>
          <p:cNvPr id="28" name="TextBox 27">
            <a:extLst>
              <a:ext uri="{FF2B5EF4-FFF2-40B4-BE49-F238E27FC236}">
                <a16:creationId xmlns="" xmlns:a16="http://schemas.microsoft.com/office/drawing/2014/main" id="{7BC15780-4A67-4428-8E17-EC5E95832895}"/>
              </a:ext>
            </a:extLst>
          </p:cNvPr>
          <p:cNvSpPr txBox="1"/>
          <p:nvPr userDrawn="1"/>
        </p:nvSpPr>
        <p:spPr>
          <a:xfrm>
            <a:off x="662116" y="5265370"/>
            <a:ext cx="1897167"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27" name="Picture 26" descr="A picture containing building, outdoor, light, city&#10;&#10;Description automatically generated">
            <a:extLst>
              <a:ext uri="{FF2B5EF4-FFF2-40B4-BE49-F238E27FC236}">
                <a16:creationId xmlns="" xmlns:a16="http://schemas.microsoft.com/office/drawing/2014/main" id="{424DC046-7E24-4C41-9851-06E0B4DEDF8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29" name="TextBox 28">
            <a:extLst>
              <a:ext uri="{FF2B5EF4-FFF2-40B4-BE49-F238E27FC236}">
                <a16:creationId xmlns="" xmlns:a16="http://schemas.microsoft.com/office/drawing/2014/main" id="{77D29AD2-AF62-47EE-AEE9-224A0BB5366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0" name="Slide Number Placeholder 5">
            <a:extLst>
              <a:ext uri="{FF2B5EF4-FFF2-40B4-BE49-F238E27FC236}">
                <a16:creationId xmlns="" xmlns:a16="http://schemas.microsoft.com/office/drawing/2014/main" id="{ADD31773-BFA5-4F96-BD69-A4FA49334D3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3" name="Picture 32" descr="A picture containing building, drawing, window&#10;&#10;Description automatically generated">
            <a:extLst>
              <a:ext uri="{FF2B5EF4-FFF2-40B4-BE49-F238E27FC236}">
                <a16:creationId xmlns="" xmlns:a16="http://schemas.microsoft.com/office/drawing/2014/main" id="{32F96E37-490A-4AE9-B5F8-3CC5C4722FA2}"/>
              </a:ext>
            </a:extLst>
          </p:cNvPr>
          <p:cNvPicPr>
            <a:picLocks noChangeAspect="1"/>
          </p:cNvPicPr>
          <p:nvPr userDrawn="1"/>
        </p:nvPicPr>
        <p:blipFill>
          <a:blip r:embed="rId5"/>
          <a:stretch>
            <a:fillRect/>
          </a:stretch>
        </p:blipFill>
        <p:spPr>
          <a:xfrm>
            <a:off x="316768" y="6517414"/>
            <a:ext cx="324582" cy="324582"/>
          </a:xfrm>
          <a:prstGeom prst="rect">
            <a:avLst/>
          </a:prstGeom>
        </p:spPr>
      </p:pic>
      <p:sp>
        <p:nvSpPr>
          <p:cNvPr id="32" name="Rectangle 31">
            <a:extLst>
              <a:ext uri="{FF2B5EF4-FFF2-40B4-BE49-F238E27FC236}">
                <a16:creationId xmlns="" xmlns:a16="http://schemas.microsoft.com/office/drawing/2014/main" id="{80A513AF-3F0E-4BF4-A409-0E6A02E99C50}"/>
              </a:ext>
            </a:extLst>
          </p:cNvPr>
          <p:cNvSpPr/>
          <p:nvPr userDrawn="1"/>
        </p:nvSpPr>
        <p:spPr>
          <a:xfrm>
            <a:off x="0" y="6560736"/>
            <a:ext cx="12191999" cy="253916"/>
          </a:xfrm>
          <a:prstGeom prst="rect">
            <a:avLst/>
          </a:prstGeom>
        </p:spPr>
        <p:txBody>
          <a:bodyPr wrap="square">
            <a:spAutoFit/>
          </a:bodyPr>
          <a:lstStyle/>
          <a:p>
            <a:pPr algn="ctr">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9380104"/>
      </p:ext>
    </p:extLst>
  </p:cSld>
  <p:clrMap bg1="lt1" tx1="dk1" bg2="lt2" tx2="dk2" accent1="accent1" accent2="accent2" accent3="accent3" accent4="accent4" accent5="accent5" accent6="accent6" hlink="hlink" folHlink="folHlink"/>
  <p:sldLayoutIdLst>
    <p:sldLayoutId id="214748366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laptop, indoor, computer, person&#10;&#10;Description automatically generated">
            <a:extLst>
              <a:ext uri="{FF2B5EF4-FFF2-40B4-BE49-F238E27FC236}">
                <a16:creationId xmlns="" xmlns:a16="http://schemas.microsoft.com/office/drawing/2014/main" id="{B5445D77-1EFD-483D-A03A-EF38776DC60C}"/>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b="10564"/>
          <a:stretch/>
        </p:blipFill>
        <p:spPr>
          <a:xfrm>
            <a:off x="0" y="7620"/>
            <a:ext cx="6763432" cy="6489638"/>
          </a:xfrm>
          <a:prstGeom prst="rect">
            <a:avLst/>
          </a:prstGeom>
        </p:spPr>
      </p:pic>
      <p:sp>
        <p:nvSpPr>
          <p:cNvPr id="9" name="Rectangle 8">
            <a:extLst>
              <a:ext uri="{FF2B5EF4-FFF2-40B4-BE49-F238E27FC236}">
                <a16:creationId xmlns="" xmlns:a16="http://schemas.microsoft.com/office/drawing/2014/main" id="{E2465E5B-22B8-4E72-B835-DF9A4CFD14C9}"/>
              </a:ext>
            </a:extLst>
          </p:cNvPr>
          <p:cNvSpPr/>
          <p:nvPr userDrawn="1"/>
        </p:nvSpPr>
        <p:spPr>
          <a:xfrm>
            <a:off x="6297731" y="0"/>
            <a:ext cx="5902712"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uilding, outdoor, light, city&#10;&#10;Description automatically generated">
            <a:extLst>
              <a:ext uri="{FF2B5EF4-FFF2-40B4-BE49-F238E27FC236}">
                <a16:creationId xmlns="" xmlns:a16="http://schemas.microsoft.com/office/drawing/2014/main" id="{EB67D19A-99E1-4749-A4A8-10A9B5F7EA33}"/>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8" name="Rectangle 7">
            <a:extLst>
              <a:ext uri="{FF2B5EF4-FFF2-40B4-BE49-F238E27FC236}">
                <a16:creationId xmlns="" xmlns:a16="http://schemas.microsoft.com/office/drawing/2014/main" id="{E04C919E-6033-44D8-A82E-BAC7C8B41DA4}"/>
              </a:ext>
            </a:extLst>
          </p:cNvPr>
          <p:cNvSpPr/>
          <p:nvPr userDrawn="1"/>
        </p:nvSpPr>
        <p:spPr>
          <a:xfrm>
            <a:off x="-2304" y="6430"/>
            <a:ext cx="6307631" cy="1957137"/>
          </a:xfrm>
          <a:prstGeom prst="rect">
            <a:avLst/>
          </a:prstGeom>
          <a:solidFill>
            <a:srgbClr val="060A24">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A02C3632-C874-4FE5-988C-668B6AA0FA2A}"/>
              </a:ext>
            </a:extLst>
          </p:cNvPr>
          <p:cNvSpPr/>
          <p:nvPr userDrawn="1"/>
        </p:nvSpPr>
        <p:spPr>
          <a:xfrm>
            <a:off x="6305328" y="7406"/>
            <a:ext cx="5902712" cy="1957137"/>
          </a:xfrm>
          <a:prstGeom prst="rect">
            <a:avLst/>
          </a:prstGeom>
          <a:solidFill>
            <a:srgbClr val="092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 xmlns:a16="http://schemas.microsoft.com/office/drawing/2014/main" id="{253F7420-6F97-420E-AB6D-7DCC48B44A70}"/>
              </a:ext>
            </a:extLst>
          </p:cNvPr>
          <p:cNvSpPr txBox="1"/>
          <p:nvPr userDrawn="1"/>
        </p:nvSpPr>
        <p:spPr>
          <a:xfrm>
            <a:off x="6529135" y="383248"/>
            <a:ext cx="5505176" cy="923330"/>
          </a:xfrm>
          <a:prstGeom prst="rect">
            <a:avLst/>
          </a:prstGeom>
          <a:noFill/>
        </p:spPr>
        <p:txBody>
          <a:bodyPr wrap="square" rtlCol="0">
            <a:spAutoFit/>
          </a:bodyPr>
          <a:lstStyle/>
          <a:p>
            <a:pPr eaLnBrk="0" fontAlgn="base" hangingPunct="0">
              <a:spcBef>
                <a:spcPct val="0"/>
              </a:spcBef>
              <a:spcAft>
                <a:spcPct val="0"/>
              </a:spcAft>
              <a:buClrTx/>
              <a:defRPr/>
            </a:pPr>
            <a:r>
              <a:rPr lang="en-CA" dirty="0">
                <a:solidFill>
                  <a:schemeClr val="bg1"/>
                </a:solidFill>
                <a:latin typeface="Arial" panose="020B0604020202020204" pitchFamily="34" charset="0"/>
                <a:ea typeface="MS PGothic" charset="-128"/>
                <a:cs typeface="Arial" panose="020B0604020202020204" pitchFamily="34" charset="0"/>
              </a:rPr>
              <a:t>The world’s leading and comprehensive community of experts making location data more findable, accessible, interoperable and reusable </a:t>
            </a:r>
          </a:p>
        </p:txBody>
      </p:sp>
      <p:sp>
        <p:nvSpPr>
          <p:cNvPr id="12" name="TextBox 11">
            <a:extLst>
              <a:ext uri="{FF2B5EF4-FFF2-40B4-BE49-F238E27FC236}">
                <a16:creationId xmlns="" xmlns:a16="http://schemas.microsoft.com/office/drawing/2014/main" id="{7AA23890-AF8D-4846-8121-CDF7ADE81E24}"/>
              </a:ext>
            </a:extLst>
          </p:cNvPr>
          <p:cNvSpPr txBox="1"/>
          <p:nvPr userDrawn="1"/>
        </p:nvSpPr>
        <p:spPr>
          <a:xfrm>
            <a:off x="6935536" y="2226115"/>
            <a:ext cx="1845744"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Commercial</a:t>
            </a:r>
            <a:endParaRPr lang="en-US" sz="1600" b="1" dirty="0">
              <a:solidFill>
                <a:srgbClr val="002060"/>
              </a:solidFill>
              <a:latin typeface="Arial" panose="020B0604020202020204" pitchFamily="34" charset="0"/>
              <a:ea typeface="MS PGothic" charset="-128"/>
              <a:cs typeface="Arial" panose="020B0604020202020204" pitchFamily="34" charset="0"/>
            </a:endParaRPr>
          </a:p>
        </p:txBody>
      </p:sp>
      <p:sp>
        <p:nvSpPr>
          <p:cNvPr id="14" name="TextBox 13">
            <a:extLst>
              <a:ext uri="{FF2B5EF4-FFF2-40B4-BE49-F238E27FC236}">
                <a16:creationId xmlns="" xmlns:a16="http://schemas.microsoft.com/office/drawing/2014/main" id="{5CEC0237-CA9B-459A-9D1C-A8F9952C7102}"/>
              </a:ext>
            </a:extLst>
          </p:cNvPr>
          <p:cNvSpPr txBox="1"/>
          <p:nvPr userDrawn="1"/>
        </p:nvSpPr>
        <p:spPr>
          <a:xfrm>
            <a:off x="6935535" y="3552272"/>
            <a:ext cx="2062976"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Government</a:t>
            </a:r>
            <a:endParaRPr lang="en-US" sz="1600" b="1" dirty="0">
              <a:solidFill>
                <a:srgbClr val="002060"/>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 xmlns:a16="http://schemas.microsoft.com/office/drawing/2014/main" id="{7EA75ED4-BB99-419E-8740-98414831B88D}"/>
              </a:ext>
            </a:extLst>
          </p:cNvPr>
          <p:cNvSpPr txBox="1"/>
          <p:nvPr userDrawn="1"/>
        </p:nvSpPr>
        <p:spPr>
          <a:xfrm>
            <a:off x="6935535" y="4887785"/>
            <a:ext cx="3320328"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Research &amp; Academia</a:t>
            </a:r>
            <a:endParaRPr lang="en-US" sz="1600" b="1" dirty="0">
              <a:solidFill>
                <a:srgbClr val="002060"/>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 xmlns:a16="http://schemas.microsoft.com/office/drawing/2014/main" id="{69274F26-6D78-4CF2-88B7-6D78A1FC647C}"/>
              </a:ext>
            </a:extLst>
          </p:cNvPr>
          <p:cNvSpPr txBox="1"/>
          <p:nvPr userDrawn="1"/>
        </p:nvSpPr>
        <p:spPr>
          <a:xfrm>
            <a:off x="611977" y="383248"/>
            <a:ext cx="5165947" cy="1220847"/>
          </a:xfrm>
          <a:prstGeom prst="rect">
            <a:avLst/>
          </a:prstGeom>
          <a:noFill/>
        </p:spPr>
        <p:txBody>
          <a:bodyPr wrap="square" rtlCol="0">
            <a:spAutoFit/>
          </a:bodyPr>
          <a:lstStyle/>
          <a:p>
            <a:pPr algn="r">
              <a:lnSpc>
                <a:spcPts val="4400"/>
              </a:lnSpc>
            </a:pPr>
            <a:r>
              <a:rPr lang="en-US" sz="4800" b="1" dirty="0">
                <a:solidFill>
                  <a:schemeClr val="bg1"/>
                </a:solidFill>
                <a:latin typeface="Lato" panose="020F0502020204030203" pitchFamily="34" charset="0"/>
                <a:ea typeface="Lato" panose="020F0502020204030203" pitchFamily="34" charset="0"/>
                <a:cs typeface="Lato" panose="020F0502020204030203" pitchFamily="34" charset="0"/>
              </a:rPr>
              <a:t>Who are our members?</a:t>
            </a:r>
          </a:p>
        </p:txBody>
      </p:sp>
      <p:cxnSp>
        <p:nvCxnSpPr>
          <p:cNvPr id="17" name="Straight Connector 16">
            <a:extLst>
              <a:ext uri="{FF2B5EF4-FFF2-40B4-BE49-F238E27FC236}">
                <a16:creationId xmlns="" xmlns:a16="http://schemas.microsoft.com/office/drawing/2014/main" id="{36206074-9906-4596-A595-3DF70721DC35}"/>
              </a:ext>
            </a:extLst>
          </p:cNvPr>
          <p:cNvCxnSpPr>
            <a:cxnSpLocks/>
          </p:cNvCxnSpPr>
          <p:nvPr userDrawn="1"/>
        </p:nvCxnSpPr>
        <p:spPr>
          <a:xfrm flipV="1">
            <a:off x="5933937" y="433137"/>
            <a:ext cx="0" cy="113887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 xmlns:a16="http://schemas.microsoft.com/office/drawing/2014/main" id="{94D96724-508B-4C86-852C-9348DD865620}"/>
              </a:ext>
            </a:extLst>
          </p:cNvPr>
          <p:cNvSpPr txBox="1"/>
          <p:nvPr userDrawn="1"/>
        </p:nvSpPr>
        <p:spPr>
          <a:xfrm>
            <a:off x="6935536" y="2553019"/>
            <a:ext cx="4303964"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Business Development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Competitive Technical Advantage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Global; Brand Exposure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p:txBody>
      </p:sp>
      <p:sp>
        <p:nvSpPr>
          <p:cNvPr id="19" name="TextBox 18">
            <a:extLst>
              <a:ext uri="{FF2B5EF4-FFF2-40B4-BE49-F238E27FC236}">
                <a16:creationId xmlns="" xmlns:a16="http://schemas.microsoft.com/office/drawing/2014/main" id="{C0C99D9C-DBAE-4B78-81E3-45BAAFA88CC2}"/>
              </a:ext>
            </a:extLst>
          </p:cNvPr>
          <p:cNvSpPr txBox="1"/>
          <p:nvPr userDrawn="1"/>
        </p:nvSpPr>
        <p:spPr>
          <a:xfrm>
            <a:off x="6935535" y="3872411"/>
            <a:ext cx="5117348"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Innovation and Market Support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Trusted Advice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Partnerships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Operational Policy, Support, and Certification</a:t>
            </a:r>
          </a:p>
        </p:txBody>
      </p:sp>
      <p:sp>
        <p:nvSpPr>
          <p:cNvPr id="20" name="TextBox 19">
            <a:extLst>
              <a:ext uri="{FF2B5EF4-FFF2-40B4-BE49-F238E27FC236}">
                <a16:creationId xmlns="" xmlns:a16="http://schemas.microsoft.com/office/drawing/2014/main" id="{21A093A5-D3EC-45CD-A5FA-8B94D9CD9390}"/>
              </a:ext>
            </a:extLst>
          </p:cNvPr>
          <p:cNvSpPr txBox="1"/>
          <p:nvPr userDrawn="1"/>
        </p:nvSpPr>
        <p:spPr>
          <a:xfrm>
            <a:off x="6935535" y="5196997"/>
            <a:ext cx="3626143"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Applied Research Partners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Collaboration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Citations</a:t>
            </a:r>
          </a:p>
        </p:txBody>
      </p:sp>
      <p:sp>
        <p:nvSpPr>
          <p:cNvPr id="24" name="TextBox 23">
            <a:extLst>
              <a:ext uri="{FF2B5EF4-FFF2-40B4-BE49-F238E27FC236}">
                <a16:creationId xmlns="" xmlns:a16="http://schemas.microsoft.com/office/drawing/2014/main" id="{154EBF67-3402-4B27-B109-22EF82CBAB31}"/>
              </a:ext>
            </a:extLst>
          </p:cNvPr>
          <p:cNvSpPr txBox="1"/>
          <p:nvPr userDrawn="1"/>
        </p:nvSpPr>
        <p:spPr>
          <a:xfrm>
            <a:off x="10550013" y="1218068"/>
            <a:ext cx="1478327"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pic>
        <p:nvPicPr>
          <p:cNvPr id="25" name="Picture 24" descr="A close up of a sign&#10;&#10;Description automatically generated">
            <a:extLst>
              <a:ext uri="{FF2B5EF4-FFF2-40B4-BE49-F238E27FC236}">
                <a16:creationId xmlns="" xmlns:a16="http://schemas.microsoft.com/office/drawing/2014/main" id="{09B4A003-567F-484E-B389-DD6F5934C67F}"/>
              </a:ext>
            </a:extLst>
          </p:cNvPr>
          <p:cNvPicPr>
            <a:picLocks noChangeAspect="1"/>
          </p:cNvPicPr>
          <p:nvPr userDrawn="1"/>
        </p:nvPicPr>
        <p:blipFill>
          <a:blip r:embed="rId5"/>
          <a:stretch>
            <a:fillRect/>
          </a:stretch>
        </p:blipFill>
        <p:spPr>
          <a:xfrm>
            <a:off x="8178552" y="2135917"/>
            <a:ext cx="450880" cy="450880"/>
          </a:xfrm>
          <a:prstGeom prst="rect">
            <a:avLst/>
          </a:prstGeom>
        </p:spPr>
      </p:pic>
      <p:pic>
        <p:nvPicPr>
          <p:cNvPr id="26" name="Picture 25" descr="A close up of a sign&#10;&#10;Description automatically generated">
            <a:extLst>
              <a:ext uri="{FF2B5EF4-FFF2-40B4-BE49-F238E27FC236}">
                <a16:creationId xmlns="" xmlns:a16="http://schemas.microsoft.com/office/drawing/2014/main" id="{D98627A3-9CDA-4281-8D00-48A0905A5D02}"/>
              </a:ext>
            </a:extLst>
          </p:cNvPr>
          <p:cNvPicPr>
            <a:picLocks noChangeAspect="1"/>
          </p:cNvPicPr>
          <p:nvPr userDrawn="1"/>
        </p:nvPicPr>
        <p:blipFill>
          <a:blip r:embed="rId6"/>
          <a:stretch>
            <a:fillRect/>
          </a:stretch>
        </p:blipFill>
        <p:spPr>
          <a:xfrm>
            <a:off x="8191252" y="3423022"/>
            <a:ext cx="539998" cy="539998"/>
          </a:xfrm>
          <a:prstGeom prst="rect">
            <a:avLst/>
          </a:prstGeom>
        </p:spPr>
      </p:pic>
      <p:pic>
        <p:nvPicPr>
          <p:cNvPr id="27" name="Picture 26" descr="A picture containing clock&#10;&#10;Description automatically generated">
            <a:extLst>
              <a:ext uri="{FF2B5EF4-FFF2-40B4-BE49-F238E27FC236}">
                <a16:creationId xmlns="" xmlns:a16="http://schemas.microsoft.com/office/drawing/2014/main" id="{E07B5C55-17C4-42B7-9E39-100E77B94CA1}"/>
              </a:ext>
            </a:extLst>
          </p:cNvPr>
          <p:cNvPicPr>
            <a:picLocks noChangeAspect="1"/>
          </p:cNvPicPr>
          <p:nvPr userDrawn="1"/>
        </p:nvPicPr>
        <p:blipFill>
          <a:blip r:embed="rId7"/>
          <a:stretch>
            <a:fillRect/>
          </a:stretch>
        </p:blipFill>
        <p:spPr>
          <a:xfrm>
            <a:off x="9175750" y="4855060"/>
            <a:ext cx="393700" cy="393700"/>
          </a:xfrm>
          <a:prstGeom prst="rect">
            <a:avLst/>
          </a:prstGeom>
        </p:spPr>
      </p:pic>
      <p:sp>
        <p:nvSpPr>
          <p:cNvPr id="31" name="TextBox 30">
            <a:extLst>
              <a:ext uri="{FF2B5EF4-FFF2-40B4-BE49-F238E27FC236}">
                <a16:creationId xmlns="" xmlns:a16="http://schemas.microsoft.com/office/drawing/2014/main" id="{73D0596D-FDD8-4353-A183-BBC22A1D96E7}"/>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2" name="Slide Number Placeholder 5">
            <a:extLst>
              <a:ext uri="{FF2B5EF4-FFF2-40B4-BE49-F238E27FC236}">
                <a16:creationId xmlns="" xmlns:a16="http://schemas.microsoft.com/office/drawing/2014/main" id="{18D1E095-E24B-4EAC-95AF-53F0C77588DF}"/>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4" name="Picture 33" descr="A picture containing building, drawing, window&#10;&#10;Description automatically generated">
            <a:extLst>
              <a:ext uri="{FF2B5EF4-FFF2-40B4-BE49-F238E27FC236}">
                <a16:creationId xmlns="" xmlns:a16="http://schemas.microsoft.com/office/drawing/2014/main" id="{9161A6E4-E812-4AB0-80D6-1D2E4164543A}"/>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357041321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3" name="Rectangle 32">
            <a:extLst>
              <a:ext uri="{FF2B5EF4-FFF2-40B4-BE49-F238E27FC236}">
                <a16:creationId xmlns="" xmlns:a16="http://schemas.microsoft.com/office/drawing/2014/main" id="{54190970-6525-44D3-9AE8-4614745807E8}"/>
              </a:ext>
            </a:extLst>
          </p:cNvPr>
          <p:cNvSpPr/>
          <p:nvPr userDrawn="1"/>
        </p:nvSpPr>
        <p:spPr>
          <a:xfrm>
            <a:off x="0" y="6147896"/>
            <a:ext cx="12192000" cy="4291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building, outdoor, light, city&#10;&#10;Description automatically generated">
            <a:extLst>
              <a:ext uri="{FF2B5EF4-FFF2-40B4-BE49-F238E27FC236}">
                <a16:creationId xmlns="" xmlns:a16="http://schemas.microsoft.com/office/drawing/2014/main" id="{F66AB522-982A-4FA7-ACDF-5358F4032C6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pic>
        <p:nvPicPr>
          <p:cNvPr id="7" name="Picture 6" descr="A picture containing building, outdoor, light, city&#10;&#10;Description automatically generated">
            <a:extLst>
              <a:ext uri="{FF2B5EF4-FFF2-40B4-BE49-F238E27FC236}">
                <a16:creationId xmlns="" xmlns:a16="http://schemas.microsoft.com/office/drawing/2014/main" id="{CED46392-1508-4C8D-9D6E-3A41BFC61FAE}"/>
              </a:ext>
            </a:extLst>
          </p:cNvPr>
          <p:cNvPicPr>
            <a:picLocks noChangeAspect="1"/>
          </p:cNvPicPr>
          <p:nvPr userDrawn="1"/>
        </p:nvPicPr>
        <p:blipFill rotWithShape="1">
          <a:blip r:embed="rId5">
            <a:alphaModFix amt="85000"/>
            <a:extLst>
              <a:ext uri="{28A0092B-C50C-407E-A947-70E740481C1C}">
                <a14:useLocalDpi xmlns:a14="http://schemas.microsoft.com/office/drawing/2010/main"/>
              </a:ext>
            </a:extLst>
          </a:blip>
          <a:srcRect l="446" t="6695" r="-446" b="3716"/>
          <a:stretch/>
        </p:blipFill>
        <p:spPr>
          <a:xfrm>
            <a:off x="0" y="0"/>
            <a:ext cx="6096000" cy="6147896"/>
          </a:xfrm>
          <a:prstGeom prst="rect">
            <a:avLst/>
          </a:prstGeom>
        </p:spPr>
      </p:pic>
      <p:sp>
        <p:nvSpPr>
          <p:cNvPr id="8" name="TextBox 7">
            <a:extLst>
              <a:ext uri="{FF2B5EF4-FFF2-40B4-BE49-F238E27FC236}">
                <a16:creationId xmlns="" xmlns:a16="http://schemas.microsoft.com/office/drawing/2014/main" id="{E3F17066-E003-4E0F-B44B-7583D77BC76E}"/>
              </a:ext>
            </a:extLst>
          </p:cNvPr>
          <p:cNvSpPr txBox="1"/>
          <p:nvPr userDrawn="1"/>
        </p:nvSpPr>
        <p:spPr>
          <a:xfrm>
            <a:off x="6282388" y="290354"/>
            <a:ext cx="4259765" cy="797654"/>
          </a:xfrm>
          <a:prstGeom prst="rect">
            <a:avLst/>
          </a:prstGeom>
          <a:noFill/>
        </p:spPr>
        <p:txBody>
          <a:bodyPr wrap="square" rtlCol="0">
            <a:spAutoFit/>
          </a:bodyPr>
          <a:lstStyle/>
          <a:p>
            <a:pPr>
              <a:lnSpc>
                <a:spcPts val="5500"/>
              </a:lnSpc>
            </a:pPr>
            <a:r>
              <a:rPr lang="en-US" sz="4800" b="1" dirty="0">
                <a:solidFill>
                  <a:srgbClr val="002060"/>
                </a:solidFill>
                <a:latin typeface="Lato" panose="020F0502020204030203" pitchFamily="34" charset="0"/>
                <a:ea typeface="Lato" panose="020F0502020204030203" pitchFamily="34" charset="0"/>
                <a:cs typeface="Lato" panose="020F0502020204030203" pitchFamily="34" charset="0"/>
              </a:rPr>
              <a:t>Thank You!</a:t>
            </a:r>
          </a:p>
        </p:txBody>
      </p:sp>
      <p:cxnSp>
        <p:nvCxnSpPr>
          <p:cNvPr id="9" name="Straight Connector 8">
            <a:extLst>
              <a:ext uri="{FF2B5EF4-FFF2-40B4-BE49-F238E27FC236}">
                <a16:creationId xmlns="" xmlns:a16="http://schemas.microsoft.com/office/drawing/2014/main" id="{1A8F0087-078C-4D1E-A87E-2D4DB1EF4F3E}"/>
              </a:ext>
            </a:extLst>
          </p:cNvPr>
          <p:cNvCxnSpPr>
            <a:cxnSpLocks/>
          </p:cNvCxnSpPr>
          <p:nvPr userDrawn="1"/>
        </p:nvCxnSpPr>
        <p:spPr>
          <a:xfrm flipH="1">
            <a:off x="6403539" y="1063993"/>
            <a:ext cx="1227951"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 xmlns:a16="http://schemas.microsoft.com/office/drawing/2014/main" id="{1920684B-B77A-4314-88F0-E06F6049CE6A}"/>
              </a:ext>
            </a:extLst>
          </p:cNvPr>
          <p:cNvSpPr txBox="1"/>
          <p:nvPr userDrawn="1"/>
        </p:nvSpPr>
        <p:spPr>
          <a:xfrm>
            <a:off x="171519" y="184151"/>
            <a:ext cx="1791505"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18" name="Picture 17" descr="A picture containing drawing&#10;&#10;Description automatically generated">
            <a:extLst>
              <a:ext uri="{FF2B5EF4-FFF2-40B4-BE49-F238E27FC236}">
                <a16:creationId xmlns="" xmlns:a16="http://schemas.microsoft.com/office/drawing/2014/main" id="{1C20CE82-746C-42D6-A03A-EA776CC1FB4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61704" y="3096747"/>
            <a:ext cx="439378" cy="439378"/>
          </a:xfrm>
          <a:prstGeom prst="rect">
            <a:avLst/>
          </a:prstGeom>
        </p:spPr>
      </p:pic>
      <p:pic>
        <p:nvPicPr>
          <p:cNvPr id="19" name="Picture 18" descr="A picture containing light, drawing&#10;&#10;Description automatically generated">
            <a:extLst>
              <a:ext uri="{FF2B5EF4-FFF2-40B4-BE49-F238E27FC236}">
                <a16:creationId xmlns="" xmlns:a16="http://schemas.microsoft.com/office/drawing/2014/main" id="{55F7A46D-C012-4930-9CC3-4FE49C3FFE9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661705" y="4374326"/>
            <a:ext cx="394259" cy="394259"/>
          </a:xfrm>
          <a:prstGeom prst="rect">
            <a:avLst/>
          </a:prstGeom>
        </p:spPr>
      </p:pic>
      <p:sp>
        <p:nvSpPr>
          <p:cNvPr id="20" name="TextBox 19">
            <a:extLst>
              <a:ext uri="{FF2B5EF4-FFF2-40B4-BE49-F238E27FC236}">
                <a16:creationId xmlns="" xmlns:a16="http://schemas.microsoft.com/office/drawing/2014/main" id="{513D5327-B18B-4464-8A47-5205408F1ABD}"/>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21" name="Slide Number Placeholder 5">
            <a:extLst>
              <a:ext uri="{FF2B5EF4-FFF2-40B4-BE49-F238E27FC236}">
                <a16:creationId xmlns="" xmlns:a16="http://schemas.microsoft.com/office/drawing/2014/main" id="{B3DA7BAE-9FA0-459E-9E5B-50E1679ADF3B}"/>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24" name="Picture 23" descr="A picture containing building, drawing, window&#10;&#10;Description automatically generated">
            <a:extLst>
              <a:ext uri="{FF2B5EF4-FFF2-40B4-BE49-F238E27FC236}">
                <a16:creationId xmlns="" xmlns:a16="http://schemas.microsoft.com/office/drawing/2014/main" id="{20A3F6FC-0327-45A8-AAC3-6D612851F9F8}"/>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96984636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9.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mailto:Ryan.Franz@FlightSafety.com" TargetMode="External"/><Relationship Id="rId2" Type="http://schemas.openxmlformats.org/officeDocument/2006/relationships/hyperlink" Target="https://www.flightsafety.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A716739B-6975-43ED-8A4D-46C87323EF67}"/>
              </a:ext>
            </a:extLst>
          </p:cNvPr>
          <p:cNvSpPr txBox="1"/>
          <p:nvPr/>
        </p:nvSpPr>
        <p:spPr>
          <a:xfrm>
            <a:off x="153003" y="322861"/>
            <a:ext cx="6217708" cy="2721258"/>
          </a:xfrm>
          <a:prstGeom prst="rect">
            <a:avLst/>
          </a:prstGeom>
          <a:noFill/>
        </p:spPr>
        <p:txBody>
          <a:bodyPr wrap="square" rtlCol="0">
            <a:spAutoFit/>
          </a:bodyPr>
          <a:lstStyle/>
          <a:p>
            <a:pPr>
              <a:lnSpc>
                <a:spcPts val="5500"/>
              </a:lnSpc>
            </a:pP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OGC ISG Year 2 Sprint Kickoff Presentation: </a:t>
            </a:r>
            <a:r>
              <a:rPr lang="en-US" sz="2800" b="1" dirty="0" err="1" smtClean="0">
                <a:solidFill>
                  <a:srgbClr val="002060"/>
                </a:solidFill>
                <a:latin typeface="Lato" panose="020F0502020204030203" pitchFamily="34" charset="0"/>
                <a:ea typeface="Lato" panose="020F0502020204030203" pitchFamily="34" charset="0"/>
                <a:cs typeface="Lato" panose="020F0502020204030203" pitchFamily="34" charset="0"/>
              </a:rPr>
              <a:t>FlightSafety</a:t>
            </a:r>
            <a:r>
              <a:rPr lang="en-US" sz="2800" b="1" dirty="0" smtClean="0">
                <a:solidFill>
                  <a:srgbClr val="002060"/>
                </a:solidFill>
                <a:latin typeface="Lato" panose="020F0502020204030203" pitchFamily="34" charset="0"/>
                <a:ea typeface="Lato" panose="020F0502020204030203" pitchFamily="34" charset="0"/>
                <a:cs typeface="Lato" panose="020F0502020204030203" pitchFamily="34" charset="0"/>
              </a:rPr>
              <a:t> International</a:t>
            </a:r>
            <a:endParaRPr lang="en-US" sz="28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5500"/>
              </a:lnSpc>
            </a:pPr>
            <a:r>
              <a:rPr lang="en-US" sz="2800" b="1" dirty="0" smtClean="0">
                <a:solidFill>
                  <a:srgbClr val="002060"/>
                </a:solidFill>
                <a:latin typeface="Lato" panose="020F0502020204030203" pitchFamily="34" charset="0"/>
                <a:ea typeface="Lato" panose="020F0502020204030203" pitchFamily="34" charset="0"/>
                <a:cs typeface="Lato" panose="020F0502020204030203" pitchFamily="34" charset="0"/>
              </a:rPr>
              <a:t>Ryan Franz, Staff Software Engineer</a:t>
            </a:r>
            <a:endParaRPr lang="en-US" sz="28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4000"/>
              </a:lnSpc>
            </a:pPr>
            <a:r>
              <a:rPr lang="en-US" b="1" dirty="0">
                <a:solidFill>
                  <a:srgbClr val="002060"/>
                </a:solidFill>
                <a:latin typeface="Lato" panose="020F0502020204030203" pitchFamily="34" charset="0"/>
                <a:ea typeface="Lato" panose="020F0502020204030203" pitchFamily="34" charset="0"/>
                <a:cs typeface="Lato" panose="020F0502020204030203" pitchFamily="34" charset="0"/>
              </a:rPr>
              <a:t>June 2, 2021</a:t>
            </a:r>
          </a:p>
        </p:txBody>
      </p:sp>
    </p:spTree>
    <p:extLst>
      <p:ext uri="{BB962C8B-B14F-4D97-AF65-F5344CB8AC3E}">
        <p14:creationId xmlns:p14="http://schemas.microsoft.com/office/powerpoint/2010/main" val="17806845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The primary audience = the OGC CDB SWG, the Khronos Group, and the Sponsor reps. Also keep in mind your teammates (other Participants).</a:t>
            </a:r>
          </a:p>
          <a:p>
            <a:pPr marL="0">
              <a:lnSpc>
                <a:spcPct val="110000"/>
              </a:lnSpc>
            </a:pPr>
            <a:r>
              <a:rPr lang="en-US" dirty="0"/>
              <a:t>Identify which Scenario(s) you are working on.</a:t>
            </a:r>
          </a:p>
          <a:p>
            <a:pPr marL="0">
              <a:lnSpc>
                <a:spcPct val="110000"/>
              </a:lnSpc>
            </a:pPr>
            <a:r>
              <a:rPr lang="en-US" dirty="0"/>
              <a:t>Identify which parts(s) of CDB and/or glTF you will be exploring.</a:t>
            </a:r>
          </a:p>
          <a:p>
            <a:pPr marL="0">
              <a:lnSpc>
                <a:spcPct val="110000"/>
              </a:lnSpc>
            </a:pPr>
            <a:r>
              <a:rPr lang="en-US" dirty="0"/>
              <a:t>You’re required to address these in your ER-contributions deliverable anyway.</a:t>
            </a:r>
          </a:p>
        </p:txBody>
      </p:sp>
      <p:sp>
        <p:nvSpPr>
          <p:cNvPr id="3" name="Slide Number Placeholder 2">
            <a:extLst>
              <a:ext uri="{FF2B5EF4-FFF2-40B4-BE49-F238E27FC236}">
                <a16:creationId xmlns=""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2</a:t>
            </a:fld>
            <a:endParaRPr lang="en-US" dirty="0"/>
          </a:p>
        </p:txBody>
      </p:sp>
      <p:sp>
        <p:nvSpPr>
          <p:cNvPr id="4" name="Title 3">
            <a:extLst>
              <a:ext uri="{FF2B5EF4-FFF2-40B4-BE49-F238E27FC236}">
                <a16:creationId xmlns="" xmlns:a16="http://schemas.microsoft.com/office/drawing/2014/main" id="{AFCBF2F3-08EF-4A50-8AE2-71692C939A2B}"/>
              </a:ext>
            </a:extLst>
          </p:cNvPr>
          <p:cNvSpPr>
            <a:spLocks noGrp="1"/>
          </p:cNvSpPr>
          <p:nvPr>
            <p:ph type="title"/>
          </p:nvPr>
        </p:nvSpPr>
        <p:spPr/>
        <p:txBody>
          <a:bodyPr>
            <a:normAutofit fontScale="90000"/>
          </a:bodyPr>
          <a:lstStyle/>
          <a:p>
            <a:r>
              <a:rPr lang="en-US" dirty="0"/>
              <a:t>Presentation Tips </a:t>
            </a:r>
            <a:br>
              <a:rPr lang="en-US" dirty="0"/>
            </a:br>
            <a:r>
              <a:rPr lang="en-US" dirty="0"/>
              <a:t>(delete this slide from </a:t>
            </a:r>
            <a:r>
              <a:rPr lang="en-US"/>
              <a:t>your presentation)</a:t>
            </a:r>
            <a:endParaRPr lang="en-US" dirty="0"/>
          </a:p>
        </p:txBody>
      </p:sp>
    </p:spTree>
    <p:extLst>
      <p:ext uri="{BB962C8B-B14F-4D97-AF65-F5344CB8AC3E}">
        <p14:creationId xmlns:p14="http://schemas.microsoft.com/office/powerpoint/2010/main" val="19634399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48BBC08-B119-44D2-A923-A5744D8D86B4}"/>
              </a:ext>
            </a:extLst>
          </p:cNvPr>
          <p:cNvSpPr>
            <a:spLocks noGrp="1"/>
          </p:cNvSpPr>
          <p:nvPr>
            <p:ph idx="1"/>
          </p:nvPr>
        </p:nvSpPr>
        <p:spPr>
          <a:xfrm>
            <a:off x="334108" y="1162837"/>
            <a:ext cx="9097275" cy="4889619"/>
          </a:xfrm>
        </p:spPr>
        <p:txBody>
          <a:bodyPr>
            <a:normAutofit/>
          </a:bodyPr>
          <a:lstStyle/>
          <a:p>
            <a:pPr marL="0">
              <a:lnSpc>
                <a:spcPct val="110000"/>
              </a:lnSpc>
            </a:pPr>
            <a:r>
              <a:rPr lang="en-US" dirty="0" err="1" smtClean="0"/>
              <a:t>FlightSafety</a:t>
            </a:r>
            <a:r>
              <a:rPr lang="en-US" dirty="0" smtClean="0"/>
              <a:t> Company Background</a:t>
            </a:r>
          </a:p>
          <a:p>
            <a:pPr marL="457200" lvl="1">
              <a:lnSpc>
                <a:spcPct val="110000"/>
              </a:lnSpc>
            </a:pPr>
            <a:r>
              <a:rPr lang="en-US" dirty="0" smtClean="0"/>
              <a:t>Professional Aviation Training Company</a:t>
            </a:r>
          </a:p>
          <a:p>
            <a:pPr marL="457200" lvl="1">
              <a:lnSpc>
                <a:spcPct val="110000"/>
              </a:lnSpc>
            </a:pPr>
            <a:r>
              <a:rPr lang="en-US" dirty="0" smtClean="0"/>
              <a:t>Supplier of Flight Simulators, Visual Systems and Displays for Commercial, Government and Military Organizations</a:t>
            </a:r>
          </a:p>
          <a:p>
            <a:pPr marL="457200" lvl="1">
              <a:lnSpc>
                <a:spcPct val="110000"/>
              </a:lnSpc>
            </a:pPr>
            <a:r>
              <a:rPr lang="en-US" dirty="0" smtClean="0"/>
              <a:t>Early implementer </a:t>
            </a:r>
            <a:r>
              <a:rPr lang="en-US" smtClean="0"/>
              <a:t>of CDB </a:t>
            </a:r>
            <a:r>
              <a:rPr lang="en-US" dirty="0" smtClean="0"/>
              <a:t>in 2006</a:t>
            </a:r>
          </a:p>
          <a:p>
            <a:pPr marL="457200" lvl="1">
              <a:lnSpc>
                <a:spcPct val="110000"/>
              </a:lnSpc>
            </a:pPr>
            <a:r>
              <a:rPr lang="en-US" dirty="0" smtClean="0"/>
              <a:t>Long-time participant in helping guide CDB direction</a:t>
            </a:r>
          </a:p>
          <a:p>
            <a:pPr marL="914400" lvl="2">
              <a:lnSpc>
                <a:spcPct val="110000"/>
              </a:lnSpc>
            </a:pPr>
            <a:r>
              <a:rPr lang="en-US" dirty="0" smtClean="0"/>
              <a:t>Industry Board for CDB</a:t>
            </a:r>
          </a:p>
          <a:p>
            <a:pPr marL="914400" lvl="2">
              <a:lnSpc>
                <a:spcPct val="110000"/>
              </a:lnSpc>
            </a:pPr>
            <a:r>
              <a:rPr lang="en-US" dirty="0" smtClean="0"/>
              <a:t>OGC CDB SWG Membership</a:t>
            </a:r>
          </a:p>
          <a:p>
            <a:pPr marL="914400" lvl="2">
              <a:lnSpc>
                <a:spcPct val="110000"/>
              </a:lnSpc>
            </a:pPr>
            <a:r>
              <a:rPr lang="en-US" dirty="0" smtClean="0"/>
              <a:t>Multi-Spectral Imagery Extension for CDB</a:t>
            </a:r>
            <a:endParaRPr lang="en-US" dirty="0"/>
          </a:p>
        </p:txBody>
      </p:sp>
      <p:sp>
        <p:nvSpPr>
          <p:cNvPr id="3" name="Slide Number Placeholder 2">
            <a:extLst>
              <a:ext uri="{FF2B5EF4-FFF2-40B4-BE49-F238E27FC236}">
                <a16:creationId xmlns=""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3</a:t>
            </a:fld>
            <a:endParaRPr lang="en-US" dirty="0"/>
          </a:p>
        </p:txBody>
      </p:sp>
      <p:sp>
        <p:nvSpPr>
          <p:cNvPr id="4" name="Title 3">
            <a:extLst>
              <a:ext uri="{FF2B5EF4-FFF2-40B4-BE49-F238E27FC236}">
                <a16:creationId xmlns="" xmlns:a16="http://schemas.microsoft.com/office/drawing/2014/main" id="{AFCBF2F3-08EF-4A50-8AE2-71692C939A2B}"/>
              </a:ext>
            </a:extLst>
          </p:cNvPr>
          <p:cNvSpPr>
            <a:spLocks noGrp="1"/>
          </p:cNvSpPr>
          <p:nvPr>
            <p:ph type="title"/>
          </p:nvPr>
        </p:nvSpPr>
        <p:spPr/>
        <p:txBody>
          <a:bodyPr/>
          <a:lstStyle/>
          <a:p>
            <a:r>
              <a:rPr lang="en-US" dirty="0" smtClean="0"/>
              <a:t>Company Background</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37703" y="1297899"/>
            <a:ext cx="2780417" cy="270641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9109" y="4346249"/>
            <a:ext cx="5099011" cy="2075703"/>
          </a:xfrm>
          <a:prstGeom prst="rect">
            <a:avLst/>
          </a:prstGeom>
        </p:spPr>
      </p:pic>
    </p:spTree>
    <p:extLst>
      <p:ext uri="{BB962C8B-B14F-4D97-AF65-F5344CB8AC3E}">
        <p14:creationId xmlns:p14="http://schemas.microsoft.com/office/powerpoint/2010/main" val="23550891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48BBC08-B119-44D2-A923-A5744D8D86B4}"/>
              </a:ext>
            </a:extLst>
          </p:cNvPr>
          <p:cNvSpPr>
            <a:spLocks noGrp="1"/>
          </p:cNvSpPr>
          <p:nvPr>
            <p:ph idx="1"/>
          </p:nvPr>
        </p:nvSpPr>
        <p:spPr>
          <a:xfrm>
            <a:off x="334107" y="1162837"/>
            <a:ext cx="10515600" cy="5116043"/>
          </a:xfrm>
        </p:spPr>
        <p:txBody>
          <a:bodyPr>
            <a:normAutofit fontScale="85000" lnSpcReduction="20000"/>
          </a:bodyPr>
          <a:lstStyle/>
          <a:p>
            <a:pPr marL="0">
              <a:lnSpc>
                <a:spcPct val="110000"/>
              </a:lnSpc>
            </a:pPr>
            <a:r>
              <a:rPr lang="en-US" dirty="0" err="1" smtClean="0"/>
              <a:t>Scenerio</a:t>
            </a:r>
            <a:r>
              <a:rPr lang="en-US" dirty="0" smtClean="0"/>
              <a:t> 4 – CDB to </a:t>
            </a:r>
            <a:r>
              <a:rPr lang="en-US" dirty="0" err="1" smtClean="0"/>
              <a:t>glTF</a:t>
            </a:r>
            <a:r>
              <a:rPr lang="en-US" dirty="0" smtClean="0"/>
              <a:t> Model Conversion</a:t>
            </a:r>
          </a:p>
          <a:p>
            <a:pPr marL="457200" lvl="1">
              <a:lnSpc>
                <a:spcPct val="110000"/>
              </a:lnSpc>
            </a:pPr>
            <a:r>
              <a:rPr lang="en-US" dirty="0" smtClean="0"/>
              <a:t>Focus on additional CDB capabilities for military and sensor applications</a:t>
            </a:r>
          </a:p>
          <a:p>
            <a:pPr marL="914400" lvl="2">
              <a:lnSpc>
                <a:spcPct val="110000"/>
              </a:lnSpc>
            </a:pPr>
            <a:r>
              <a:rPr lang="en-US" dirty="0" err="1" smtClean="0"/>
              <a:t>FlightSafety</a:t>
            </a:r>
            <a:r>
              <a:rPr lang="en-US" dirty="0" smtClean="0"/>
              <a:t> has experience delivering a variety of sensor systems</a:t>
            </a:r>
          </a:p>
          <a:p>
            <a:pPr marL="914400" lvl="2">
              <a:lnSpc>
                <a:spcPct val="110000"/>
              </a:lnSpc>
            </a:pPr>
            <a:r>
              <a:rPr lang="en-US" dirty="0" smtClean="0"/>
              <a:t>Sensor applications are typically the most demanding simulation use case</a:t>
            </a:r>
          </a:p>
          <a:p>
            <a:pPr marL="457200" lvl="1">
              <a:lnSpc>
                <a:spcPct val="110000"/>
              </a:lnSpc>
            </a:pPr>
            <a:r>
              <a:rPr lang="en-US" dirty="0" smtClean="0"/>
              <a:t>Areas of Investigation</a:t>
            </a:r>
          </a:p>
          <a:p>
            <a:pPr marL="914400" lvl="2">
              <a:lnSpc>
                <a:spcPct val="110000"/>
              </a:lnSpc>
            </a:pPr>
            <a:r>
              <a:rPr lang="en-US" dirty="0" smtClean="0"/>
              <a:t>Preservation of Semantic Attribution</a:t>
            </a:r>
          </a:p>
          <a:p>
            <a:pPr marL="1371600" lvl="3">
              <a:lnSpc>
                <a:spcPct val="110000"/>
              </a:lnSpc>
            </a:pPr>
            <a:r>
              <a:rPr lang="en-US" dirty="0" smtClean="0"/>
              <a:t>Named zones, damage states, attach points, configurations, motion blur textures, runway and taxiway associations, etc.</a:t>
            </a:r>
          </a:p>
          <a:p>
            <a:pPr marL="914400" lvl="2">
              <a:lnSpc>
                <a:spcPct val="110000"/>
              </a:lnSpc>
            </a:pPr>
            <a:r>
              <a:rPr lang="en-US" dirty="0" smtClean="0"/>
              <a:t>Encoding and Storage of Multi-Spectral Reflective Textures</a:t>
            </a:r>
          </a:p>
          <a:p>
            <a:pPr marL="1371600" lvl="3">
              <a:lnSpc>
                <a:spcPct val="110000"/>
              </a:lnSpc>
            </a:pPr>
            <a:r>
              <a:rPr lang="en-US" dirty="0" smtClean="0"/>
              <a:t>Electromagnetic spectrum that is primarily reflective, Near IR and Short-wave IR</a:t>
            </a:r>
          </a:p>
          <a:p>
            <a:pPr marL="1371600" lvl="3">
              <a:lnSpc>
                <a:spcPct val="110000"/>
              </a:lnSpc>
            </a:pPr>
            <a:r>
              <a:rPr lang="en-US" dirty="0" smtClean="0"/>
              <a:t>Use cases:  Night Vision Goggle (NVG) Simulation and Stimulation, SWIR sensors</a:t>
            </a:r>
          </a:p>
          <a:p>
            <a:pPr marL="914400" lvl="2">
              <a:lnSpc>
                <a:spcPct val="110000"/>
              </a:lnSpc>
            </a:pPr>
            <a:r>
              <a:rPr lang="en-US" dirty="0" smtClean="0"/>
              <a:t>Encoding and Storage of Material Data</a:t>
            </a:r>
          </a:p>
          <a:p>
            <a:pPr marL="1371600" lvl="3">
              <a:lnSpc>
                <a:spcPct val="110000"/>
              </a:lnSpc>
            </a:pPr>
            <a:r>
              <a:rPr lang="en-US" dirty="0" smtClean="0"/>
              <a:t>Underlying material property information</a:t>
            </a:r>
          </a:p>
          <a:p>
            <a:pPr marL="1371600" lvl="3">
              <a:lnSpc>
                <a:spcPct val="110000"/>
              </a:lnSpc>
            </a:pPr>
            <a:r>
              <a:rPr lang="en-US" dirty="0" smtClean="0"/>
              <a:t>Use cases:  Mid-wave and Long-wave (Thermal) Infrared, Radar</a:t>
            </a:r>
          </a:p>
        </p:txBody>
      </p:sp>
      <p:sp>
        <p:nvSpPr>
          <p:cNvPr id="3" name="Slide Number Placeholder 2">
            <a:extLst>
              <a:ext uri="{FF2B5EF4-FFF2-40B4-BE49-F238E27FC236}">
                <a16:creationId xmlns=""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4</a:t>
            </a:fld>
            <a:endParaRPr lang="en-US" dirty="0"/>
          </a:p>
        </p:txBody>
      </p:sp>
      <p:sp>
        <p:nvSpPr>
          <p:cNvPr id="4" name="Title 3">
            <a:extLst>
              <a:ext uri="{FF2B5EF4-FFF2-40B4-BE49-F238E27FC236}">
                <a16:creationId xmlns="" xmlns:a16="http://schemas.microsoft.com/office/drawing/2014/main" id="{AFCBF2F3-08EF-4A50-8AE2-71692C939A2B}"/>
              </a:ext>
            </a:extLst>
          </p:cNvPr>
          <p:cNvSpPr>
            <a:spLocks noGrp="1"/>
          </p:cNvSpPr>
          <p:nvPr>
            <p:ph type="title"/>
          </p:nvPr>
        </p:nvSpPr>
        <p:spPr/>
        <p:txBody>
          <a:bodyPr/>
          <a:lstStyle/>
          <a:p>
            <a:r>
              <a:rPr lang="en-US" dirty="0"/>
              <a:t>High-level summary </a:t>
            </a:r>
            <a:r>
              <a:rPr lang="en-US" dirty="0" smtClean="0"/>
              <a:t>scenario</a:t>
            </a:r>
            <a:endParaRPr lang="en-US" dirty="0"/>
          </a:p>
        </p:txBody>
      </p:sp>
    </p:spTree>
    <p:extLst>
      <p:ext uri="{BB962C8B-B14F-4D97-AF65-F5344CB8AC3E}">
        <p14:creationId xmlns:p14="http://schemas.microsoft.com/office/powerpoint/2010/main" val="1642032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smtClean="0"/>
              <a:t>Sprint Goals</a:t>
            </a:r>
          </a:p>
          <a:p>
            <a:pPr marL="457200" lvl="1">
              <a:lnSpc>
                <a:spcPct val="110000"/>
              </a:lnSpc>
            </a:pPr>
            <a:r>
              <a:rPr lang="en-US" dirty="0" smtClean="0"/>
              <a:t>Identify metadata and semantic attribution that can be encoded into </a:t>
            </a:r>
            <a:r>
              <a:rPr lang="en-US" dirty="0" err="1" smtClean="0"/>
              <a:t>glTF</a:t>
            </a:r>
            <a:r>
              <a:rPr lang="en-US" dirty="0" smtClean="0"/>
              <a:t> and what needs extensions to </a:t>
            </a:r>
            <a:r>
              <a:rPr lang="en-US" dirty="0" err="1" smtClean="0"/>
              <a:t>glTF</a:t>
            </a:r>
            <a:endParaRPr lang="en-US" dirty="0" smtClean="0"/>
          </a:p>
          <a:p>
            <a:pPr marL="914400" lvl="2">
              <a:lnSpc>
                <a:spcPct val="110000"/>
              </a:lnSpc>
            </a:pPr>
            <a:r>
              <a:rPr lang="en-US" dirty="0" smtClean="0"/>
              <a:t>We expect that this will vary based on how </a:t>
            </a:r>
            <a:r>
              <a:rPr lang="en-US" dirty="0" err="1" smtClean="0"/>
              <a:t>OpenFlight</a:t>
            </a:r>
            <a:r>
              <a:rPr lang="en-US" dirty="0" smtClean="0"/>
              <a:t> is used in CDB</a:t>
            </a:r>
          </a:p>
          <a:p>
            <a:pPr marL="1371600" lvl="3">
              <a:lnSpc>
                <a:spcPct val="110000"/>
              </a:lnSpc>
            </a:pPr>
            <a:r>
              <a:rPr lang="en-US" dirty="0" smtClean="0"/>
              <a:t>Static Models</a:t>
            </a:r>
          </a:p>
          <a:p>
            <a:pPr marL="1371600" lvl="3">
              <a:lnSpc>
                <a:spcPct val="110000"/>
              </a:lnSpc>
            </a:pPr>
            <a:r>
              <a:rPr lang="en-US" dirty="0" smtClean="0"/>
              <a:t>Moving Models</a:t>
            </a:r>
          </a:p>
          <a:p>
            <a:pPr marL="1371600" lvl="3">
              <a:lnSpc>
                <a:spcPct val="110000"/>
              </a:lnSpc>
            </a:pPr>
            <a:r>
              <a:rPr lang="en-US" dirty="0" smtClean="0"/>
              <a:t>2D Tiled Geometry</a:t>
            </a:r>
          </a:p>
          <a:p>
            <a:pPr marL="457200" lvl="1">
              <a:lnSpc>
                <a:spcPct val="110000"/>
              </a:lnSpc>
            </a:pPr>
            <a:r>
              <a:rPr lang="en-US" dirty="0" smtClean="0"/>
              <a:t>Identify approaches and/or extensions to use </a:t>
            </a:r>
            <a:r>
              <a:rPr lang="en-US" dirty="0" err="1" smtClean="0"/>
              <a:t>glTF</a:t>
            </a:r>
            <a:r>
              <a:rPr lang="en-US" dirty="0" smtClean="0"/>
              <a:t> for non-visual use cases</a:t>
            </a:r>
          </a:p>
          <a:p>
            <a:pPr marL="457200" lvl="1">
              <a:lnSpc>
                <a:spcPct val="110000"/>
              </a:lnSpc>
            </a:pPr>
            <a:endParaRPr lang="en-US" dirty="0"/>
          </a:p>
        </p:txBody>
      </p:sp>
      <p:sp>
        <p:nvSpPr>
          <p:cNvPr id="3" name="Slide Number Placeholder 2">
            <a:extLst>
              <a:ext uri="{FF2B5EF4-FFF2-40B4-BE49-F238E27FC236}">
                <a16:creationId xmlns=""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5</a:t>
            </a:fld>
            <a:endParaRPr lang="en-US" dirty="0"/>
          </a:p>
        </p:txBody>
      </p:sp>
      <p:sp>
        <p:nvSpPr>
          <p:cNvPr id="4" name="Title 3">
            <a:extLst>
              <a:ext uri="{FF2B5EF4-FFF2-40B4-BE49-F238E27FC236}">
                <a16:creationId xmlns="" xmlns:a16="http://schemas.microsoft.com/office/drawing/2014/main" id="{AFCBF2F3-08EF-4A50-8AE2-71692C939A2B}"/>
              </a:ext>
            </a:extLst>
          </p:cNvPr>
          <p:cNvSpPr>
            <a:spLocks noGrp="1"/>
          </p:cNvSpPr>
          <p:nvPr>
            <p:ph type="title"/>
          </p:nvPr>
        </p:nvSpPr>
        <p:spPr/>
        <p:txBody>
          <a:bodyPr/>
          <a:lstStyle/>
          <a:p>
            <a:r>
              <a:rPr lang="en-US" dirty="0" smtClean="0"/>
              <a:t>Sprint Goals</a:t>
            </a:r>
            <a:endParaRPr lang="en-US" dirty="0"/>
          </a:p>
        </p:txBody>
      </p:sp>
    </p:spTree>
    <p:extLst>
      <p:ext uri="{BB962C8B-B14F-4D97-AF65-F5344CB8AC3E}">
        <p14:creationId xmlns:p14="http://schemas.microsoft.com/office/powerpoint/2010/main" val="3185202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smtClean="0"/>
              <a:t>For </a:t>
            </a:r>
            <a:r>
              <a:rPr lang="en-US" dirty="0"/>
              <a:t>further information about </a:t>
            </a:r>
            <a:r>
              <a:rPr lang="en-US" dirty="0" err="1" smtClean="0"/>
              <a:t>FlightSafety</a:t>
            </a:r>
            <a:r>
              <a:rPr lang="en-US" dirty="0" smtClean="0"/>
              <a:t> International, please visit:</a:t>
            </a:r>
            <a:endParaRPr lang="en-US" dirty="0"/>
          </a:p>
          <a:p>
            <a:pPr marL="457200" lvl="1">
              <a:lnSpc>
                <a:spcPct val="110000"/>
              </a:lnSpc>
            </a:pPr>
            <a:r>
              <a:rPr lang="en-US" dirty="0">
                <a:hlinkClick r:id="rId2"/>
              </a:rPr>
              <a:t>https://</a:t>
            </a:r>
            <a:r>
              <a:rPr lang="en-US" dirty="0" smtClean="0">
                <a:hlinkClick r:id="rId2"/>
              </a:rPr>
              <a:t>www.flightsafety.com/</a:t>
            </a:r>
            <a:r>
              <a:rPr lang="en-US" dirty="0" smtClean="0"/>
              <a:t> </a:t>
            </a:r>
            <a:endParaRPr lang="en-US" dirty="0" smtClean="0"/>
          </a:p>
          <a:p>
            <a:pPr marL="457200" lvl="1">
              <a:lnSpc>
                <a:spcPct val="110000"/>
              </a:lnSpc>
            </a:pPr>
            <a:r>
              <a:rPr lang="en-US" smtClean="0">
                <a:hlinkClick r:id="rId3"/>
              </a:rPr>
              <a:t>Ryan.Franz@FlightSafety.com</a:t>
            </a:r>
            <a:r>
              <a:rPr lang="en-US" smtClean="0"/>
              <a:t> </a:t>
            </a:r>
            <a:endParaRPr lang="en-US" dirty="0"/>
          </a:p>
        </p:txBody>
      </p:sp>
      <p:sp>
        <p:nvSpPr>
          <p:cNvPr id="3" name="Slide Number Placeholder 2">
            <a:extLst>
              <a:ext uri="{FF2B5EF4-FFF2-40B4-BE49-F238E27FC236}">
                <a16:creationId xmlns=""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6</a:t>
            </a:fld>
            <a:endParaRPr lang="en-US" dirty="0"/>
          </a:p>
        </p:txBody>
      </p:sp>
      <p:sp>
        <p:nvSpPr>
          <p:cNvPr id="4" name="Title 3">
            <a:extLst>
              <a:ext uri="{FF2B5EF4-FFF2-40B4-BE49-F238E27FC236}">
                <a16:creationId xmlns="" xmlns:a16="http://schemas.microsoft.com/office/drawing/2014/main" id="{AFCBF2F3-08EF-4A50-8AE2-71692C939A2B}"/>
              </a:ext>
            </a:extLst>
          </p:cNvPr>
          <p:cNvSpPr>
            <a:spLocks noGrp="1"/>
          </p:cNvSpPr>
          <p:nvPr>
            <p:ph type="title"/>
          </p:nvPr>
        </p:nvSpPr>
        <p:spPr/>
        <p:txBody>
          <a:bodyPr/>
          <a:lstStyle/>
          <a:p>
            <a:r>
              <a:rPr lang="en-US" dirty="0" smtClean="0"/>
              <a:t>For More Company Information</a:t>
            </a:r>
            <a:endParaRPr lang="en-US" dirty="0"/>
          </a:p>
        </p:txBody>
      </p:sp>
    </p:spTree>
    <p:extLst>
      <p:ext uri="{BB962C8B-B14F-4D97-AF65-F5344CB8AC3E}">
        <p14:creationId xmlns:p14="http://schemas.microsoft.com/office/powerpoint/2010/main" val="4129634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0AB3BB7-3E5D-3E47-921E-9943C76F3222}"/>
              </a:ext>
            </a:extLst>
          </p:cNvPr>
          <p:cNvSpPr>
            <a:spLocks noGrp="1"/>
          </p:cNvSpPr>
          <p:nvPr>
            <p:ph type="sldNum" sz="quarter" idx="4"/>
          </p:nvPr>
        </p:nvSpPr>
        <p:spPr/>
        <p:txBody>
          <a:bodyPr/>
          <a:lstStyle/>
          <a:p>
            <a:fld id="{0F9F7EA0-3F56-4C7E-9B2D-3423B3AF0281}" type="slidenum">
              <a:rPr lang="en-US" smtClean="0"/>
              <a:pPr/>
              <a:t>7</a:t>
            </a:fld>
            <a:endParaRPr lang="en-US" dirty="0"/>
          </a:p>
        </p:txBody>
      </p:sp>
      <p:sp>
        <p:nvSpPr>
          <p:cNvPr id="4" name="Title 3">
            <a:extLst>
              <a:ext uri="{FF2B5EF4-FFF2-40B4-BE49-F238E27FC236}">
                <a16:creationId xmlns="" xmlns:a16="http://schemas.microsoft.com/office/drawing/2014/main" id="{C322B7E8-2941-DF49-802D-03CD1E7E8089}"/>
              </a:ext>
            </a:extLst>
          </p:cNvPr>
          <p:cNvSpPr>
            <a:spLocks noGrp="1"/>
          </p:cNvSpPr>
          <p:nvPr>
            <p:ph type="title"/>
          </p:nvPr>
        </p:nvSpPr>
        <p:spPr/>
        <p:txBody>
          <a:bodyPr/>
          <a:lstStyle/>
          <a:p>
            <a:r>
              <a:rPr lang="en-US" dirty="0"/>
              <a:t>The end.</a:t>
            </a:r>
          </a:p>
        </p:txBody>
      </p:sp>
    </p:spTree>
    <p:extLst>
      <p:ext uri="{BB962C8B-B14F-4D97-AF65-F5344CB8AC3E}">
        <p14:creationId xmlns:p14="http://schemas.microsoft.com/office/powerpoint/2010/main" val="1271615863"/>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at is OG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at do our members va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7595</TotalTime>
  <Words>523</Words>
  <Application>Microsoft Office PowerPoint</Application>
  <PresentationFormat>Widescreen</PresentationFormat>
  <Paragraphs>67</Paragraphs>
  <Slides>7</Slides>
  <Notes>4</Notes>
  <HiddenSlides>1</HiddenSlides>
  <MMClips>0</MMClips>
  <ScaleCrop>false</ScaleCrop>
  <HeadingPairs>
    <vt:vector size="6" baseType="variant">
      <vt:variant>
        <vt:lpstr>Fonts Used</vt:lpstr>
      </vt:variant>
      <vt:variant>
        <vt:i4>6</vt:i4>
      </vt:variant>
      <vt:variant>
        <vt:lpstr>Theme</vt:lpstr>
      </vt:variant>
      <vt:variant>
        <vt:i4>5</vt:i4>
      </vt:variant>
      <vt:variant>
        <vt:lpstr>Slide Titles</vt:lpstr>
      </vt:variant>
      <vt:variant>
        <vt:i4>7</vt:i4>
      </vt:variant>
    </vt:vector>
  </HeadingPairs>
  <TitlesOfParts>
    <vt:vector size="18" baseType="lpstr">
      <vt:lpstr>MS PGothic</vt:lpstr>
      <vt:lpstr>Arial</vt:lpstr>
      <vt:lpstr>Calibri</vt:lpstr>
      <vt:lpstr>Lato</vt:lpstr>
      <vt:lpstr>Symbol</vt:lpstr>
      <vt:lpstr>Times New Roman</vt:lpstr>
      <vt:lpstr>1_Custom Design</vt:lpstr>
      <vt:lpstr>Title Slide</vt:lpstr>
      <vt:lpstr>What is OGC?</vt:lpstr>
      <vt:lpstr>What do our members value?</vt:lpstr>
      <vt:lpstr>Thank You</vt:lpstr>
      <vt:lpstr>PowerPoint Presentation</vt:lpstr>
      <vt:lpstr>Presentation Tips  (delete this slide from your presentation)</vt:lpstr>
      <vt:lpstr>Company Background</vt:lpstr>
      <vt:lpstr>High-level summary scenario</vt:lpstr>
      <vt:lpstr>Sprint Goals</vt:lpstr>
      <vt:lpstr>For More Company Information</vt:lpstr>
      <vt:lpstr>The end.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Erick Felsey</dc:creator>
  <cp:lastModifiedBy>Franz, Ryan</cp:lastModifiedBy>
  <cp:revision>157</cp:revision>
  <dcterms:created xsi:type="dcterms:W3CDTF">2020-04-17T22:01:33Z</dcterms:created>
  <dcterms:modified xsi:type="dcterms:W3CDTF">2021-06-02T15:34:59Z</dcterms:modified>
</cp:coreProperties>
</file>